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144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1" d="100"/>
          <a:sy n="61" d="100"/>
        </p:scale>
        <p:origin x="20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208796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2356745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71616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323078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3862697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1954009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1032992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2642495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2416888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291983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6E4CDC8-BAE6-4230-AC75-02B58DCF8AA3}" type="datetimeFigureOut">
              <a:rPr kumimoji="1" lang="ja-JP" altLang="en-US" smtClean="0"/>
              <a:t>2023/6/16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245615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36E4CDC8-BAE6-4230-AC75-02B58DCF8AA3}" type="datetimeFigureOut">
              <a:rPr kumimoji="1" lang="ja-JP" altLang="en-US" smtClean="0"/>
              <a:t>2023/6/16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2088345-F094-4651-A92F-DB338765FB53}" type="slidenum">
              <a:rPr kumimoji="1" lang="ja-JP" altLang="en-US" smtClean="0"/>
              <a:t>‹#›</a:t>
            </a:fld>
            <a:endParaRPr kumimoji="1" lang="ja-JP" altLang="en-US"/>
          </a:p>
        </p:txBody>
      </p:sp>
    </p:spTree>
    <p:extLst>
      <p:ext uri="{BB962C8B-B14F-4D97-AF65-F5344CB8AC3E}">
        <p14:creationId xmlns:p14="http://schemas.microsoft.com/office/powerpoint/2010/main" val="26512222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B57A0C-A326-40AA-81CE-FE94612CE245}"/>
              </a:ext>
            </a:extLst>
          </p:cNvPr>
          <p:cNvSpPr>
            <a:spLocks noGrp="1"/>
          </p:cNvSpPr>
          <p:nvPr>
            <p:ph type="ctrTitle"/>
          </p:nvPr>
        </p:nvSpPr>
        <p:spPr>
          <a:xfrm>
            <a:off x="159656" y="105749"/>
            <a:ext cx="6473372" cy="1080390"/>
          </a:xfrm>
        </p:spPr>
        <p:txBody>
          <a:bodyPr>
            <a:normAutofit/>
          </a:bodyPr>
          <a:lstStyle/>
          <a:p>
            <a:r>
              <a:rPr kumimoji="1" lang="en-US" altLang="ja-JP" sz="2800" dirty="0">
                <a:solidFill>
                  <a:schemeClr val="accent6">
                    <a:lumMod val="50000"/>
                  </a:schemeClr>
                </a:solidFill>
                <a:latin typeface="HG丸ｺﾞｼｯｸM-PRO" panose="020F0600000000000000" pitchFamily="50" charset="-128"/>
                <a:ea typeface="HG丸ｺﾞｼｯｸM-PRO" panose="020F0600000000000000" pitchFamily="50" charset="-128"/>
              </a:rPr>
              <a:t>2023</a:t>
            </a:r>
            <a:r>
              <a:rPr kumimoji="1" lang="ja-JP" altLang="en-US" sz="2800" dirty="0">
                <a:solidFill>
                  <a:schemeClr val="accent6">
                    <a:lumMod val="50000"/>
                  </a:schemeClr>
                </a:solidFill>
                <a:latin typeface="HG丸ｺﾞｼｯｸM-PRO" panose="020F0600000000000000" pitchFamily="50" charset="-128"/>
                <a:ea typeface="HG丸ｺﾞｼｯｸM-PRO" panose="020F0600000000000000" pitchFamily="50" charset="-128"/>
              </a:rPr>
              <a:t>年度　日本ボバース研究会　</a:t>
            </a:r>
            <a:br>
              <a:rPr kumimoji="1" lang="en-US" altLang="ja-JP" sz="2800" dirty="0">
                <a:solidFill>
                  <a:schemeClr val="accent6">
                    <a:lumMod val="50000"/>
                  </a:schemeClr>
                </a:solidFill>
                <a:latin typeface="HG丸ｺﾞｼｯｸM-PRO" panose="020F0600000000000000" pitchFamily="50" charset="-128"/>
                <a:ea typeface="HG丸ｺﾞｼｯｸM-PRO" panose="020F0600000000000000" pitchFamily="50" charset="-128"/>
              </a:rPr>
            </a:br>
            <a:r>
              <a:rPr kumimoji="1" lang="ja-JP" altLang="en-US" sz="2800" dirty="0">
                <a:solidFill>
                  <a:schemeClr val="accent6">
                    <a:lumMod val="50000"/>
                  </a:schemeClr>
                </a:solidFill>
                <a:latin typeface="HG丸ｺﾞｼｯｸM-PRO" panose="020F0600000000000000" pitchFamily="50" charset="-128"/>
                <a:ea typeface="HG丸ｺﾞｼｯｸM-PRO" panose="020F0600000000000000" pitchFamily="50" charset="-128"/>
              </a:rPr>
              <a:t>近畿ブロック　研修会</a:t>
            </a:r>
          </a:p>
        </p:txBody>
      </p:sp>
      <p:sp>
        <p:nvSpPr>
          <p:cNvPr id="3" name="字幕 2">
            <a:extLst>
              <a:ext uri="{FF2B5EF4-FFF2-40B4-BE49-F238E27FC236}">
                <a16:creationId xmlns:a16="http://schemas.microsoft.com/office/drawing/2014/main" id="{34377509-CA1B-42DC-A104-1F59FB8AE1AA}"/>
              </a:ext>
            </a:extLst>
          </p:cNvPr>
          <p:cNvSpPr>
            <a:spLocks noGrp="1"/>
          </p:cNvSpPr>
          <p:nvPr>
            <p:ph type="subTitle" idx="1"/>
          </p:nvPr>
        </p:nvSpPr>
        <p:spPr>
          <a:xfrm>
            <a:off x="261257" y="1422428"/>
            <a:ext cx="6371772" cy="1692676"/>
          </a:xfrm>
        </p:spPr>
        <p:txBody>
          <a:bodyPr>
            <a:normAutofit/>
          </a:bodyPr>
          <a:lstStyle/>
          <a:p>
            <a:pPr algn="l"/>
            <a:r>
              <a:rPr kumimoji="1" lang="ja-JP" altLang="en-US" dirty="0">
                <a:latin typeface="HG丸ｺﾞｼｯｸM-PRO" panose="020F0600000000000000" pitchFamily="50" charset="-128"/>
                <a:ea typeface="HG丸ｺﾞｼｯｸM-PRO" panose="020F0600000000000000" pitchFamily="50" charset="-128"/>
              </a:rPr>
              <a:t>平素より近畿ブロックの活動にご協力いただきありがとうございます。本年度、近畿ブロックでは対面式でのオフライン研修会を企画いたしました。</a:t>
            </a:r>
            <a:endParaRPr kumimoji="1" lang="en-US" altLang="ja-JP" dirty="0">
              <a:latin typeface="HG丸ｺﾞｼｯｸM-PRO" panose="020F0600000000000000" pitchFamily="50" charset="-128"/>
              <a:ea typeface="HG丸ｺﾞｼｯｸM-PRO" panose="020F0600000000000000" pitchFamily="50" charset="-128"/>
            </a:endParaRPr>
          </a:p>
          <a:p>
            <a:pPr algn="l"/>
            <a:r>
              <a:rPr kumimoji="1" lang="ja-JP" altLang="en-US" sz="1400" dirty="0">
                <a:solidFill>
                  <a:srgbClr val="FF0000"/>
                </a:solidFill>
                <a:latin typeface="HG丸ｺﾞｼｯｸM-PRO" panose="020F0600000000000000" pitchFamily="50" charset="-128"/>
                <a:ea typeface="HG丸ｺﾞｼｯｸM-PRO" panose="020F0600000000000000" pitchFamily="50" charset="-128"/>
              </a:rPr>
              <a:t>（＊情勢によりオンラインもしくは中止となる場合もございます）</a:t>
            </a:r>
            <a:endParaRPr kumimoji="1" lang="en-US" altLang="ja-JP" sz="1400" dirty="0">
              <a:solidFill>
                <a:srgbClr val="FF0000"/>
              </a:solidFill>
              <a:latin typeface="HG丸ｺﾞｼｯｸM-PRO" panose="020F0600000000000000" pitchFamily="50" charset="-128"/>
              <a:ea typeface="HG丸ｺﾞｼｯｸM-PRO" panose="020F0600000000000000" pitchFamily="50" charset="-128"/>
            </a:endParaRPr>
          </a:p>
          <a:p>
            <a:pPr algn="l"/>
            <a:r>
              <a:rPr lang="ja-JP" altLang="en-US" dirty="0">
                <a:latin typeface="HG丸ｺﾞｼｯｸM-PRO" panose="020F0600000000000000" pitchFamily="50" charset="-128"/>
                <a:ea typeface="HG丸ｺﾞｼｯｸM-PRO" panose="020F0600000000000000" pitchFamily="50" charset="-128"/>
              </a:rPr>
              <a:t>皆様のご参加をお願い申し上げます。</a:t>
            </a:r>
            <a:endParaRPr kumimoji="1" lang="ja-JP" altLang="en-US" dirty="0">
              <a:latin typeface="HG丸ｺﾞｼｯｸM-PRO" panose="020F0600000000000000" pitchFamily="50" charset="-128"/>
              <a:ea typeface="HG丸ｺﾞｼｯｸM-PRO" panose="020F0600000000000000" pitchFamily="50" charset="-128"/>
            </a:endParaRPr>
          </a:p>
        </p:txBody>
      </p:sp>
      <p:graphicFrame>
        <p:nvGraphicFramePr>
          <p:cNvPr id="4" name="表 4">
            <a:extLst>
              <a:ext uri="{FF2B5EF4-FFF2-40B4-BE49-F238E27FC236}">
                <a16:creationId xmlns:a16="http://schemas.microsoft.com/office/drawing/2014/main" id="{E936157F-84DB-4FC6-B643-005758A2E253}"/>
              </a:ext>
            </a:extLst>
          </p:cNvPr>
          <p:cNvGraphicFramePr>
            <a:graphicFrameLocks noGrp="1"/>
          </p:cNvGraphicFramePr>
          <p:nvPr>
            <p:extLst>
              <p:ext uri="{D42A27DB-BD31-4B8C-83A1-F6EECF244321}">
                <p14:modId xmlns:p14="http://schemas.microsoft.com/office/powerpoint/2010/main" val="2915177402"/>
              </p:ext>
            </p:extLst>
          </p:nvPr>
        </p:nvGraphicFramePr>
        <p:xfrm>
          <a:off x="75020" y="3096352"/>
          <a:ext cx="6744246" cy="3278658"/>
        </p:xfrm>
        <a:graphic>
          <a:graphicData uri="http://schemas.openxmlformats.org/drawingml/2006/table">
            <a:tbl>
              <a:tblPr firstRow="1" bandRow="1">
                <a:tableStyleId>{912C8C85-51F0-491E-9774-3900AFEF0FD7}</a:tableStyleId>
              </a:tblPr>
              <a:tblGrid>
                <a:gridCol w="2106930">
                  <a:extLst>
                    <a:ext uri="{9D8B030D-6E8A-4147-A177-3AD203B41FA5}">
                      <a16:colId xmlns:a16="http://schemas.microsoft.com/office/drawing/2014/main" val="1833785506"/>
                    </a:ext>
                  </a:extLst>
                </a:gridCol>
                <a:gridCol w="1574801">
                  <a:extLst>
                    <a:ext uri="{9D8B030D-6E8A-4147-A177-3AD203B41FA5}">
                      <a16:colId xmlns:a16="http://schemas.microsoft.com/office/drawing/2014/main" val="2252970392"/>
                    </a:ext>
                  </a:extLst>
                </a:gridCol>
                <a:gridCol w="1727200">
                  <a:extLst>
                    <a:ext uri="{9D8B030D-6E8A-4147-A177-3AD203B41FA5}">
                      <a16:colId xmlns:a16="http://schemas.microsoft.com/office/drawing/2014/main" val="3579002656"/>
                    </a:ext>
                  </a:extLst>
                </a:gridCol>
                <a:gridCol w="1335315">
                  <a:extLst>
                    <a:ext uri="{9D8B030D-6E8A-4147-A177-3AD203B41FA5}">
                      <a16:colId xmlns:a16="http://schemas.microsoft.com/office/drawing/2014/main" val="107963553"/>
                    </a:ext>
                  </a:extLst>
                </a:gridCol>
              </a:tblGrid>
              <a:tr h="284005">
                <a:tc>
                  <a:txBody>
                    <a:bodyPr/>
                    <a:lstStyle/>
                    <a:p>
                      <a:r>
                        <a:rPr kumimoji="1" lang="ja-JP" altLang="en-US" dirty="0">
                          <a:latin typeface="HG丸ｺﾞｼｯｸM-PRO" panose="020F0600000000000000" pitchFamily="50" charset="-128"/>
                          <a:ea typeface="HG丸ｺﾞｼｯｸM-PRO" panose="020F0600000000000000" pitchFamily="50" charset="-128"/>
                        </a:rPr>
                        <a:t>テーマ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latin typeface="HG丸ｺﾞｼｯｸM-PRO" panose="020F0600000000000000" pitchFamily="50" charset="-128"/>
                          <a:ea typeface="HG丸ｺﾞｼｯｸM-PRO" panose="020F0600000000000000" pitchFamily="50" charset="-128"/>
                        </a:rPr>
                        <a:t>講師</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latin typeface="HG丸ｺﾞｼｯｸM-PRO" panose="020F0600000000000000" pitchFamily="50" charset="-128"/>
                          <a:ea typeface="HG丸ｺﾞｼｯｸM-PRO" panose="020F0600000000000000" pitchFamily="50" charset="-128"/>
                        </a:rPr>
                        <a:t>日程・時間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dirty="0">
                          <a:latin typeface="HG丸ｺﾞｼｯｸM-PRO" panose="020F0600000000000000" pitchFamily="50" charset="-128"/>
                          <a:ea typeface="HG丸ｺﾞｼｯｸM-PRO" panose="020F0600000000000000" pitchFamily="50" charset="-128"/>
                        </a:rPr>
                        <a:t>申込期限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919836"/>
                  </a:ext>
                </a:extLst>
              </a:tr>
              <a:tr h="609981">
                <a:tc>
                  <a:txBody>
                    <a:bodyPr/>
                    <a:lstStyle/>
                    <a:p>
                      <a:pPr algn="ctr"/>
                      <a:r>
                        <a:rPr kumimoji="1" lang="ja-JP" altLang="en-US" sz="1600" dirty="0">
                          <a:latin typeface="HG丸ｺﾞｼｯｸM-PRO" panose="020F0600000000000000" pitchFamily="50" charset="-128"/>
                          <a:ea typeface="HG丸ｺﾞｼｯｸM-PRO" panose="020F0600000000000000" pitchFamily="50" charset="-128"/>
                        </a:rPr>
                        <a:t>立ち上がり</a:t>
                      </a:r>
                      <a:endParaRPr kumimoji="1" lang="en-US" altLang="ja-JP" sz="1600" dirty="0">
                        <a:latin typeface="HG丸ｺﾞｼｯｸM-PRO" panose="020F0600000000000000" pitchFamily="50" charset="-128"/>
                        <a:ea typeface="HG丸ｺﾞｼｯｸM-PRO" panose="020F0600000000000000" pitchFamily="50" charset="-128"/>
                      </a:endParaRPr>
                    </a:p>
                    <a:p>
                      <a:pPr algn="ctr"/>
                      <a:r>
                        <a:rPr kumimoji="1" lang="en-US" altLang="ja-JP" sz="1600" dirty="0">
                          <a:latin typeface="HG丸ｺﾞｼｯｸM-PRO" panose="020F0600000000000000" pitchFamily="50" charset="-128"/>
                          <a:ea typeface="HG丸ｺﾞｼｯｸM-PRO" panose="020F0600000000000000" pitchFamily="50" charset="-128"/>
                        </a:rPr>
                        <a:t>Sit</a:t>
                      </a:r>
                      <a:r>
                        <a:rPr kumimoji="1" lang="ja-JP" altLang="en-US" sz="1600" dirty="0">
                          <a:latin typeface="HG丸ｺﾞｼｯｸM-PRO" panose="020F0600000000000000" pitchFamily="50" charset="-128"/>
                          <a:ea typeface="HG丸ｺﾞｼｯｸM-PRO" panose="020F0600000000000000" pitchFamily="50" charset="-128"/>
                        </a:rPr>
                        <a:t>　</a:t>
                      </a:r>
                      <a:r>
                        <a:rPr kumimoji="1" lang="en-US" altLang="ja-JP" sz="1600" dirty="0">
                          <a:latin typeface="HG丸ｺﾞｼｯｸM-PRO" panose="020F0600000000000000" pitchFamily="50" charset="-128"/>
                          <a:ea typeface="HG丸ｺﾞｼｯｸM-PRO" panose="020F0600000000000000" pitchFamily="50" charset="-128"/>
                        </a:rPr>
                        <a:t>to</a:t>
                      </a:r>
                      <a:r>
                        <a:rPr kumimoji="1" lang="ja-JP" altLang="en-US" sz="1600" dirty="0">
                          <a:latin typeface="HG丸ｺﾞｼｯｸM-PRO" panose="020F0600000000000000" pitchFamily="50" charset="-128"/>
                          <a:ea typeface="HG丸ｺﾞｼｯｸM-PRO" panose="020F0600000000000000" pitchFamily="50" charset="-128"/>
                        </a:rPr>
                        <a:t>　</a:t>
                      </a:r>
                      <a:r>
                        <a:rPr kumimoji="1" lang="en-US" altLang="ja-JP" sz="1600" dirty="0">
                          <a:latin typeface="HG丸ｺﾞｼｯｸM-PRO" panose="020F0600000000000000" pitchFamily="50" charset="-128"/>
                          <a:ea typeface="HG丸ｺﾞｼｯｸM-PRO" panose="020F0600000000000000" pitchFamily="50" charset="-128"/>
                        </a:rPr>
                        <a:t>Stand</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latin typeface="HG丸ｺﾞｼｯｸM-PRO" panose="020F0600000000000000" pitchFamily="50" charset="-128"/>
                          <a:ea typeface="HG丸ｺﾞｼｯｸM-PRO" panose="020F0600000000000000" pitchFamily="50" charset="-128"/>
                        </a:rPr>
                        <a:t>高橋幸治 </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入江泰司</a:t>
                      </a:r>
                      <a:endParaRPr kumimoji="1" lang="en-US" altLang="ja-JP" sz="1600" dirty="0">
                        <a:latin typeface="HG丸ｺﾞｼｯｸM-PRO" panose="020F0600000000000000" pitchFamily="50" charset="-128"/>
                        <a:ea typeface="HG丸ｺﾞｼｯｸM-PRO" panose="020F0600000000000000" pitchFamily="50" charset="-128"/>
                      </a:endParaRPr>
                    </a:p>
                    <a:p>
                      <a:pPr algn="l"/>
                      <a:r>
                        <a:rPr kumimoji="1" lang="ja-JP" altLang="en-US" sz="1200" dirty="0">
                          <a:latin typeface="HG丸ｺﾞｼｯｸM-PRO" panose="020F0600000000000000" pitchFamily="50" charset="-128"/>
                          <a:ea typeface="HG丸ｺﾞｼｯｸM-PRO" panose="020F0600000000000000" pitchFamily="50" charset="-128"/>
                        </a:rPr>
                        <a:t>（社会医療法人大道会森之宮病院）</a:t>
                      </a:r>
                      <a:endParaRPr kumimoji="1" lang="en-US" altLang="ja-JP" sz="1200" dirty="0">
                        <a:latin typeface="HG丸ｺﾞｼｯｸM-PRO" panose="020F0600000000000000" pitchFamily="50" charset="-128"/>
                        <a:ea typeface="HG丸ｺﾞｼｯｸM-PRO" panose="020F0600000000000000" pitchFamily="50" charset="-128"/>
                      </a:endParaRPr>
                    </a:p>
                    <a:p>
                      <a:pPr algn="l"/>
                      <a:endParaRPr kumimoji="1" lang="en-US" altLang="ja-JP"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HG丸ｺﾞｼｯｸM-PRO" panose="020F0600000000000000" pitchFamily="50" charset="-128"/>
                          <a:ea typeface="HG丸ｺﾞｼｯｸM-PRO" panose="020F0600000000000000" pitchFamily="50" charset="-128"/>
                        </a:rPr>
                        <a:t>2023/8/19(</a:t>
                      </a:r>
                      <a:r>
                        <a:rPr kumimoji="1" lang="ja-JP" altLang="en-US" sz="1200" dirty="0">
                          <a:latin typeface="HG丸ｺﾞｼｯｸM-PRO" panose="020F0600000000000000" pitchFamily="50" charset="-128"/>
                          <a:ea typeface="HG丸ｺﾞｼｯｸM-PRO" panose="020F0600000000000000" pitchFamily="50" charset="-128"/>
                        </a:rPr>
                        <a:t>土）</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en-US" altLang="ja-JP" sz="1200" dirty="0">
                          <a:latin typeface="HG丸ｺﾞｼｯｸM-PRO" panose="020F0600000000000000" pitchFamily="50" charset="-128"/>
                          <a:ea typeface="HG丸ｺﾞｼｯｸM-PRO" panose="020F0600000000000000" pitchFamily="50" charset="-128"/>
                        </a:rPr>
                        <a:t>9</a:t>
                      </a:r>
                      <a:r>
                        <a:rPr kumimoji="1" lang="ja-JP" altLang="en-US" sz="1200" dirty="0">
                          <a:latin typeface="HG丸ｺﾞｼｯｸM-PRO" panose="020F0600000000000000" pitchFamily="50" charset="-128"/>
                          <a:ea typeface="HG丸ｺﾞｼｯｸM-PRO" panose="020F0600000000000000" pitchFamily="50" charset="-128"/>
                        </a:rPr>
                        <a:t>時～</a:t>
                      </a:r>
                      <a:r>
                        <a:rPr kumimoji="1" lang="en-US" altLang="ja-JP" sz="1200" dirty="0">
                          <a:latin typeface="HG丸ｺﾞｼｯｸM-PRO" panose="020F0600000000000000" pitchFamily="50" charset="-128"/>
                          <a:ea typeface="HG丸ｺﾞｼｯｸM-PRO" panose="020F0600000000000000" pitchFamily="50" charset="-128"/>
                        </a:rPr>
                        <a:t>13</a:t>
                      </a:r>
                      <a:r>
                        <a:rPr kumimoji="1" lang="ja-JP" altLang="en-US" sz="1200" dirty="0">
                          <a:latin typeface="HG丸ｺﾞｼｯｸM-PRO" panose="020F0600000000000000" pitchFamily="50" charset="-128"/>
                          <a:ea typeface="HG丸ｺﾞｼｯｸM-PRO" panose="020F0600000000000000" pitchFamily="50" charset="-128"/>
                        </a:rPr>
                        <a:t>時</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latin typeface="HG丸ｺﾞｼｯｸM-PRO" panose="020F0600000000000000" pitchFamily="50" charset="-128"/>
                          <a:ea typeface="HG丸ｺﾞｼｯｸM-PRO" panose="020F0600000000000000" pitchFamily="50" charset="-128"/>
                        </a:rPr>
                        <a:t>2023/7/19</a:t>
                      </a:r>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4759553"/>
                  </a:ext>
                </a:extLst>
              </a:tr>
              <a:tr h="840258">
                <a:tc>
                  <a:txBody>
                    <a:bodyPr/>
                    <a:lstStyle/>
                    <a:p>
                      <a:r>
                        <a:rPr kumimoji="1" lang="ja-JP" altLang="en-US" sz="1600" dirty="0">
                          <a:latin typeface="HG丸ｺﾞｼｯｸM-PRO" panose="020F0600000000000000" pitchFamily="50" charset="-128"/>
                          <a:ea typeface="HG丸ｺﾞｼｯｸM-PRO" panose="020F0600000000000000" pitchFamily="50" charset="-128"/>
                        </a:rPr>
                        <a:t>姿勢制御と起居動作</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～寝返り・起き上がり～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latin typeface="HG丸ｺﾞｼｯｸM-PRO" panose="020F0600000000000000" pitchFamily="50" charset="-128"/>
                          <a:ea typeface="HG丸ｺﾞｼｯｸM-PRO" panose="020F0600000000000000" pitchFamily="50" charset="-128"/>
                        </a:rPr>
                        <a:t>森高良樹</a:t>
                      </a:r>
                      <a:endParaRPr kumimoji="1" lang="en-US" altLang="ja-JP" sz="1600" strike="sngStrike"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（おくだ脳神経外科クリニック）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HG丸ｺﾞｼｯｸM-PRO" panose="020F0600000000000000" pitchFamily="50" charset="-128"/>
                          <a:ea typeface="HG丸ｺﾞｼｯｸM-PRO" panose="020F0600000000000000" pitchFamily="50" charset="-128"/>
                        </a:rPr>
                        <a:t>2023/10/22(</a:t>
                      </a:r>
                      <a:r>
                        <a:rPr kumimoji="1" lang="ja-JP" altLang="en-US" sz="1200" dirty="0">
                          <a:latin typeface="HG丸ｺﾞｼｯｸM-PRO" panose="020F0600000000000000" pitchFamily="50" charset="-128"/>
                          <a:ea typeface="HG丸ｺﾞｼｯｸM-PRO" panose="020F0600000000000000" pitchFamily="50" charset="-128"/>
                        </a:rPr>
                        <a:t>日）</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en-US" altLang="ja-JP" sz="1200" dirty="0">
                          <a:latin typeface="HG丸ｺﾞｼｯｸM-PRO" panose="020F0600000000000000" pitchFamily="50" charset="-128"/>
                          <a:ea typeface="HG丸ｺﾞｼｯｸM-PRO" panose="020F0600000000000000" pitchFamily="50" charset="-128"/>
                        </a:rPr>
                        <a:t>9</a:t>
                      </a:r>
                      <a:r>
                        <a:rPr kumimoji="1" lang="ja-JP" altLang="en-US" sz="1200" dirty="0">
                          <a:latin typeface="HG丸ｺﾞｼｯｸM-PRO" panose="020F0600000000000000" pitchFamily="50" charset="-128"/>
                          <a:ea typeface="HG丸ｺﾞｼｯｸM-PRO" panose="020F0600000000000000" pitchFamily="50" charset="-128"/>
                        </a:rPr>
                        <a:t>時～</a:t>
                      </a:r>
                      <a:r>
                        <a:rPr kumimoji="1" lang="en-US" altLang="ja-JP" sz="1200" dirty="0">
                          <a:latin typeface="HG丸ｺﾞｼｯｸM-PRO" panose="020F0600000000000000" pitchFamily="50" charset="-128"/>
                          <a:ea typeface="HG丸ｺﾞｼｯｸM-PRO" panose="020F0600000000000000" pitchFamily="50" charset="-128"/>
                        </a:rPr>
                        <a:t>13</a:t>
                      </a:r>
                      <a:r>
                        <a:rPr kumimoji="1" lang="ja-JP" altLang="en-US" sz="1200" dirty="0">
                          <a:latin typeface="HG丸ｺﾞｼｯｸM-PRO" panose="020F0600000000000000" pitchFamily="50" charset="-128"/>
                          <a:ea typeface="HG丸ｺﾞｼｯｸM-PRO" panose="020F0600000000000000" pitchFamily="50" charset="-128"/>
                        </a:rPr>
                        <a:t>時</a:t>
                      </a:r>
                      <a:endParaRPr kumimoji="1" lang="en-US" altLang="ja-JP" sz="1200" dirty="0">
                        <a:latin typeface="HG丸ｺﾞｼｯｸM-PRO" panose="020F0600000000000000" pitchFamily="50" charset="-128"/>
                        <a:ea typeface="HG丸ｺﾞｼｯｸM-PRO" panose="020F0600000000000000" pitchFamily="50" charset="-128"/>
                      </a:endParaRPr>
                    </a:p>
                    <a:p>
                      <a:endParaRPr kumimoji="1" lang="en-US" altLang="ja-JP"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latin typeface="HG丸ｺﾞｼｯｸM-PRO" panose="020F0600000000000000" pitchFamily="50" charset="-128"/>
                          <a:ea typeface="HG丸ｺﾞｼｯｸM-PRO" panose="020F0600000000000000" pitchFamily="50" charset="-128"/>
                        </a:rPr>
                        <a:t>2023/9/22</a:t>
                      </a:r>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9472954"/>
                  </a:ext>
                </a:extLst>
              </a:tr>
              <a:tr h="840258">
                <a:tc>
                  <a:txBody>
                    <a:bodyPr/>
                    <a:lstStyle/>
                    <a:p>
                      <a:pPr algn="ctr"/>
                      <a:r>
                        <a:rPr kumimoji="1" lang="en-US" altLang="ja-JP" sz="1600" dirty="0">
                          <a:latin typeface="HG丸ｺﾞｼｯｸM-PRO" panose="020F0600000000000000" pitchFamily="50" charset="-128"/>
                          <a:ea typeface="HG丸ｺﾞｼｯｸM-PRO" panose="020F0600000000000000" pitchFamily="50" charset="-128"/>
                        </a:rPr>
                        <a:t>Reach</a:t>
                      </a:r>
                      <a:r>
                        <a:rPr kumimoji="1" lang="ja-JP" altLang="en-US" sz="1600" dirty="0">
                          <a:latin typeface="HG丸ｺﾞｼｯｸM-PRO" panose="020F0600000000000000" pitchFamily="50" charset="-128"/>
                          <a:ea typeface="HG丸ｺﾞｼｯｸM-PRO" panose="020F0600000000000000" pitchFamily="50" charset="-128"/>
                        </a:rPr>
                        <a:t>　＆　</a:t>
                      </a:r>
                      <a:r>
                        <a:rPr kumimoji="1" lang="en-US" altLang="ja-JP" sz="1600" dirty="0">
                          <a:latin typeface="HG丸ｺﾞｼｯｸM-PRO" panose="020F0600000000000000" pitchFamily="50" charset="-128"/>
                          <a:ea typeface="HG丸ｺﾞｼｯｸM-PRO" panose="020F0600000000000000" pitchFamily="50" charset="-128"/>
                        </a:rPr>
                        <a:t>Grasp</a:t>
                      </a:r>
                      <a:endParaRPr kumimoji="1" lang="ja-JP" altLang="en-US" sz="16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a:latin typeface="HG丸ｺﾞｼｯｸM-PRO" panose="020F0600000000000000" pitchFamily="50" charset="-128"/>
                          <a:ea typeface="HG丸ｺﾞｼｯｸM-PRO" panose="020F0600000000000000" pitchFamily="50" charset="-128"/>
                        </a:rPr>
                        <a:t>小室幸芳</a:t>
                      </a:r>
                      <a:endParaRPr kumimoji="1" lang="en-US" altLang="ja-JP" sz="1600" strike="sngStrike" dirty="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入江泰司</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（社会医療法人大道会森之宮病院）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200" dirty="0">
                          <a:latin typeface="HG丸ｺﾞｼｯｸM-PRO" panose="020F0600000000000000" pitchFamily="50" charset="-128"/>
                          <a:ea typeface="HG丸ｺﾞｼｯｸM-PRO" panose="020F0600000000000000" pitchFamily="50" charset="-128"/>
                        </a:rPr>
                        <a:t>2024/1</a:t>
                      </a:r>
                      <a:r>
                        <a:rPr kumimoji="1" lang="ja-JP" altLang="en-US" sz="1200" dirty="0">
                          <a:latin typeface="HG丸ｺﾞｼｯｸM-PRO" panose="020F0600000000000000" pitchFamily="50" charset="-128"/>
                          <a:ea typeface="HG丸ｺﾞｼｯｸM-PRO" panose="020F0600000000000000" pitchFamily="50" charset="-128"/>
                        </a:rPr>
                        <a:t>月土日予定</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en-US" altLang="ja-JP" sz="1200" dirty="0">
                          <a:latin typeface="HG丸ｺﾞｼｯｸM-PRO" panose="020F0600000000000000" pitchFamily="50" charset="-128"/>
                          <a:ea typeface="HG丸ｺﾞｼｯｸM-PRO" panose="020F0600000000000000" pitchFamily="50" charset="-128"/>
                        </a:rPr>
                        <a:t>9</a:t>
                      </a:r>
                      <a:r>
                        <a:rPr kumimoji="1" lang="ja-JP" altLang="en-US" sz="1200" dirty="0">
                          <a:latin typeface="HG丸ｺﾞｼｯｸM-PRO" panose="020F0600000000000000" pitchFamily="50" charset="-128"/>
                          <a:ea typeface="HG丸ｺﾞｼｯｸM-PRO" panose="020F0600000000000000" pitchFamily="50" charset="-128"/>
                        </a:rPr>
                        <a:t>時～</a:t>
                      </a:r>
                      <a:r>
                        <a:rPr kumimoji="1" lang="en-US" altLang="ja-JP" sz="1200" dirty="0">
                          <a:latin typeface="HG丸ｺﾞｼｯｸM-PRO" panose="020F0600000000000000" pitchFamily="50" charset="-128"/>
                          <a:ea typeface="HG丸ｺﾞｼｯｸM-PRO" panose="020F0600000000000000" pitchFamily="50" charset="-128"/>
                        </a:rPr>
                        <a:t>13</a:t>
                      </a:r>
                      <a:r>
                        <a:rPr kumimoji="1" lang="ja-JP" altLang="en-US" sz="1200" dirty="0">
                          <a:latin typeface="HG丸ｺﾞｼｯｸM-PRO" panose="020F0600000000000000" pitchFamily="50" charset="-128"/>
                          <a:ea typeface="HG丸ｺﾞｼｯｸM-PRO" panose="020F0600000000000000" pitchFamily="50" charset="-128"/>
                        </a:rPr>
                        <a:t>時</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dirty="0">
                          <a:latin typeface="HG丸ｺﾞｼｯｸM-PRO" panose="020F0600000000000000" pitchFamily="50" charset="-128"/>
                          <a:ea typeface="HG丸ｺﾞｼｯｸM-PRO" panose="020F0600000000000000" pitchFamily="50" charset="-128"/>
                        </a:rPr>
                        <a:t>2023/12</a:t>
                      </a:r>
                      <a:r>
                        <a:rPr kumimoji="1" lang="ja-JP" altLang="en-US" dirty="0">
                          <a:latin typeface="HG丸ｺﾞｼｯｸM-PRO" panose="020F0600000000000000" pitchFamily="50" charset="-128"/>
                          <a:ea typeface="HG丸ｺﾞｼｯｸM-PRO" panose="020F06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7818107"/>
                  </a:ext>
                </a:extLst>
              </a:tr>
            </a:tbl>
          </a:graphicData>
        </a:graphic>
      </p:graphicFrame>
      <p:sp>
        <p:nvSpPr>
          <p:cNvPr id="5" name="テキスト ボックス 4">
            <a:extLst>
              <a:ext uri="{FF2B5EF4-FFF2-40B4-BE49-F238E27FC236}">
                <a16:creationId xmlns:a16="http://schemas.microsoft.com/office/drawing/2014/main" id="{E9F25D90-45B5-448F-AF63-4DB3A74201BE}"/>
              </a:ext>
            </a:extLst>
          </p:cNvPr>
          <p:cNvSpPr txBox="1"/>
          <p:nvPr/>
        </p:nvSpPr>
        <p:spPr>
          <a:xfrm>
            <a:off x="297543" y="6642296"/>
            <a:ext cx="3167743" cy="2431435"/>
          </a:xfrm>
          <a:prstGeom prst="rect">
            <a:avLst/>
          </a:prstGeom>
          <a:noFill/>
        </p:spPr>
        <p:txBody>
          <a:bodyPr wrap="square" rtlCol="0">
            <a:spAutoFit/>
          </a:bodyPr>
          <a:lstStyle/>
          <a:p>
            <a:r>
              <a:rPr kumimoji="1" lang="ja-JP" altLang="en-US" dirty="0">
                <a:latin typeface="HG丸ｺﾞｼｯｸM-PRO" panose="020F0600000000000000" pitchFamily="50" charset="-128"/>
                <a:ea typeface="HG丸ｺﾞｼｯｸM-PRO" panose="020F0600000000000000" pitchFamily="50" charset="-128"/>
              </a:rPr>
              <a:t>定員：</a:t>
            </a:r>
            <a:r>
              <a:rPr kumimoji="1" lang="en-US" altLang="ja-JP" dirty="0">
                <a:latin typeface="HG丸ｺﾞｼｯｸM-PRO" panose="020F0600000000000000" pitchFamily="50" charset="-128"/>
                <a:ea typeface="HG丸ｺﾞｼｯｸM-PRO" panose="020F0600000000000000" pitchFamily="50" charset="-128"/>
              </a:rPr>
              <a:t>20</a:t>
            </a:r>
            <a:r>
              <a:rPr kumimoji="1" lang="ja-JP" altLang="en-US" dirty="0">
                <a:latin typeface="HG丸ｺﾞｼｯｸM-PRO" panose="020F0600000000000000" pitchFamily="50" charset="-128"/>
                <a:ea typeface="HG丸ｺﾞｼｯｸM-PRO" panose="020F0600000000000000" pitchFamily="50" charset="-128"/>
              </a:rPr>
              <a:t>名</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場所：森之宮病院　</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　　　</a:t>
            </a:r>
            <a:r>
              <a:rPr kumimoji="1" lang="en-US" altLang="ja-JP" dirty="0">
                <a:latin typeface="HG丸ｺﾞｼｯｸM-PRO" panose="020F0600000000000000" pitchFamily="50" charset="-128"/>
                <a:ea typeface="HG丸ｺﾞｼｯｸM-PRO" panose="020F0600000000000000" pitchFamily="50" charset="-128"/>
              </a:rPr>
              <a:t>2</a:t>
            </a:r>
            <a:r>
              <a:rPr kumimoji="1" lang="ja-JP" altLang="en-US" dirty="0">
                <a:latin typeface="HG丸ｺﾞｼｯｸM-PRO" panose="020F0600000000000000" pitchFamily="50" charset="-128"/>
                <a:ea typeface="HG丸ｺﾞｼｯｸM-PRO" panose="020F0600000000000000" pitchFamily="50" charset="-128"/>
              </a:rPr>
              <a:t>階ウッディーホール</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dirty="0">
                <a:latin typeface="HG丸ｺﾞｼｯｸM-PRO" panose="020F0600000000000000" pitchFamily="50" charset="-128"/>
                <a:ea typeface="HG丸ｺﾞｼｯｸM-PRO" panose="020F0600000000000000" pitchFamily="50" charset="-128"/>
              </a:rPr>
              <a:t>参加費：</a:t>
            </a:r>
            <a:r>
              <a:rPr kumimoji="1" lang="en-US" altLang="ja-JP" dirty="0">
                <a:latin typeface="HG丸ｺﾞｼｯｸM-PRO" panose="020F0600000000000000" pitchFamily="50" charset="-128"/>
                <a:ea typeface="HG丸ｺﾞｼｯｸM-PRO" panose="020F0600000000000000" pitchFamily="50" charset="-128"/>
              </a:rPr>
              <a:t>4000</a:t>
            </a:r>
            <a:r>
              <a:rPr kumimoji="1" lang="ja-JP" altLang="en-US" dirty="0">
                <a:latin typeface="HG丸ｺﾞｼｯｸM-PRO" panose="020F0600000000000000" pitchFamily="50" charset="-128"/>
                <a:ea typeface="HG丸ｺﾞｼｯｸM-PRO" panose="020F0600000000000000" pitchFamily="50" charset="-128"/>
              </a:rPr>
              <a:t>円</a:t>
            </a:r>
            <a:endParaRPr kumimoji="1" lang="en-US" altLang="ja-JP"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対象：</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理学療法士・作業療法士・言語聴覚士</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ボバース研究会会員　近畿ブロックの方優先</a:t>
            </a:r>
          </a:p>
        </p:txBody>
      </p:sp>
      <p:sp>
        <p:nvSpPr>
          <p:cNvPr id="6" name="テキスト ボックス 5">
            <a:extLst>
              <a:ext uri="{FF2B5EF4-FFF2-40B4-BE49-F238E27FC236}">
                <a16:creationId xmlns:a16="http://schemas.microsoft.com/office/drawing/2014/main" id="{2DAD06F5-195D-41A3-A9DF-AD848A07C0E1}"/>
              </a:ext>
            </a:extLst>
          </p:cNvPr>
          <p:cNvSpPr txBox="1"/>
          <p:nvPr/>
        </p:nvSpPr>
        <p:spPr>
          <a:xfrm>
            <a:off x="3465286" y="6814188"/>
            <a:ext cx="3353980" cy="2062103"/>
          </a:xfrm>
          <a:prstGeom prst="rect">
            <a:avLst/>
          </a:prstGeom>
          <a:noFill/>
          <a:ln>
            <a:solidFill>
              <a:schemeClr val="accent6"/>
            </a:solidFill>
          </a:ln>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お問い合わせ</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日本ボバース研究会近畿ブロック　</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成人部門　事務局</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a:t>
            </a:r>
            <a:r>
              <a:rPr kumimoji="1" lang="en-US" altLang="ja-JP" sz="1600" dirty="0">
                <a:latin typeface="HG丸ｺﾞｼｯｸM-PRO" panose="020F0600000000000000" pitchFamily="50" charset="-128"/>
                <a:ea typeface="HG丸ｺﾞｼｯｸM-PRO" panose="020F0600000000000000" pitchFamily="50" charset="-128"/>
              </a:rPr>
              <a:t>536-0025</a:t>
            </a:r>
          </a:p>
          <a:p>
            <a:r>
              <a:rPr kumimoji="1" lang="ja-JP" altLang="en-US" sz="1600" dirty="0">
                <a:latin typeface="HG丸ｺﾞｼｯｸM-PRO" panose="020F0600000000000000" pitchFamily="50" charset="-128"/>
                <a:ea typeface="HG丸ｺﾞｼｯｸM-PRO" panose="020F0600000000000000" pitchFamily="50" charset="-128"/>
              </a:rPr>
              <a:t>社会医療法人大道会　森之宮病院　リハビリテーション部　入江　泰司</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en-US" altLang="ja-JP" sz="1600" dirty="0">
                <a:latin typeface="HG丸ｺﾞｼｯｸM-PRO" panose="020F0600000000000000" pitchFamily="50" charset="-128"/>
                <a:ea typeface="HG丸ｺﾞｼｯｸM-PRO" panose="020F0600000000000000" pitchFamily="50" charset="-128"/>
              </a:rPr>
              <a:t>TEL</a:t>
            </a:r>
            <a:r>
              <a:rPr kumimoji="1" lang="ja-JP" altLang="en-US" sz="1600" dirty="0">
                <a:latin typeface="HG丸ｺﾞｼｯｸM-PRO" panose="020F0600000000000000" pitchFamily="50" charset="-128"/>
                <a:ea typeface="HG丸ｺﾞｼｯｸM-PRO" panose="020F0600000000000000" pitchFamily="50" charset="-128"/>
              </a:rPr>
              <a:t>：</a:t>
            </a:r>
            <a:r>
              <a:rPr kumimoji="1" lang="en-US" altLang="ja-JP" sz="1600" dirty="0">
                <a:latin typeface="HG丸ｺﾞｼｯｸM-PRO" panose="020F0600000000000000" pitchFamily="50" charset="-128"/>
                <a:ea typeface="HG丸ｺﾞｼｯｸM-PRO" panose="020F0600000000000000" pitchFamily="50" charset="-128"/>
              </a:rPr>
              <a:t>06</a:t>
            </a:r>
            <a:r>
              <a:rPr kumimoji="1" lang="ja-JP" altLang="en-US" sz="1600" dirty="0">
                <a:latin typeface="HG丸ｺﾞｼｯｸM-PRO" panose="020F0600000000000000" pitchFamily="50" charset="-128"/>
                <a:ea typeface="HG丸ｺﾞｼｯｸM-PRO" panose="020F0600000000000000" pitchFamily="50" charset="-128"/>
              </a:rPr>
              <a:t>－</a:t>
            </a:r>
            <a:r>
              <a:rPr kumimoji="1" lang="en-US" altLang="ja-JP" sz="1600" dirty="0">
                <a:latin typeface="HG丸ｺﾞｼｯｸM-PRO" panose="020F0600000000000000" pitchFamily="50" charset="-128"/>
                <a:ea typeface="HG丸ｺﾞｼｯｸM-PRO" panose="020F0600000000000000" pitchFamily="50" charset="-128"/>
              </a:rPr>
              <a:t>6969</a:t>
            </a:r>
            <a:r>
              <a:rPr kumimoji="1" lang="ja-JP" altLang="en-US" sz="1600" dirty="0">
                <a:latin typeface="HG丸ｺﾞｼｯｸM-PRO" panose="020F0600000000000000" pitchFamily="50" charset="-128"/>
                <a:ea typeface="HG丸ｺﾞｼｯｸM-PRO" panose="020F0600000000000000" pitchFamily="50" charset="-128"/>
              </a:rPr>
              <a:t>－</a:t>
            </a:r>
            <a:r>
              <a:rPr kumimoji="1" lang="en-US" altLang="ja-JP" sz="1600" dirty="0">
                <a:latin typeface="HG丸ｺﾞｼｯｸM-PRO" panose="020F0600000000000000" pitchFamily="50" charset="-128"/>
                <a:ea typeface="HG丸ｺﾞｼｯｸM-PRO" panose="020F0600000000000000" pitchFamily="50" charset="-128"/>
              </a:rPr>
              <a:t>9628</a:t>
            </a:r>
            <a:r>
              <a:rPr kumimoji="1" lang="ja-JP" altLang="en-US" sz="1600" dirty="0">
                <a:latin typeface="HG丸ｺﾞｼｯｸM-PRO" panose="020F0600000000000000" pitchFamily="50" charset="-128"/>
                <a:ea typeface="HG丸ｺﾞｼｯｸM-PRO" panose="020F0600000000000000" pitchFamily="50" charset="-128"/>
              </a:rPr>
              <a:t>（直）</a:t>
            </a:r>
          </a:p>
        </p:txBody>
      </p:sp>
      <p:sp>
        <p:nvSpPr>
          <p:cNvPr id="7" name="四角形: 角を丸くする 6">
            <a:extLst>
              <a:ext uri="{FF2B5EF4-FFF2-40B4-BE49-F238E27FC236}">
                <a16:creationId xmlns:a16="http://schemas.microsoft.com/office/drawing/2014/main" id="{95D10AE2-F44B-49E5-BD03-18C66C0386F9}"/>
              </a:ext>
            </a:extLst>
          </p:cNvPr>
          <p:cNvSpPr/>
          <p:nvPr/>
        </p:nvSpPr>
        <p:spPr>
          <a:xfrm>
            <a:off x="75020" y="6616749"/>
            <a:ext cx="3353980" cy="2456982"/>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スクロール: 横 7">
            <a:extLst>
              <a:ext uri="{FF2B5EF4-FFF2-40B4-BE49-F238E27FC236}">
                <a16:creationId xmlns:a16="http://schemas.microsoft.com/office/drawing/2014/main" id="{579A4908-8D78-432E-870B-91936D9CDBE4}"/>
              </a:ext>
            </a:extLst>
          </p:cNvPr>
          <p:cNvSpPr/>
          <p:nvPr/>
        </p:nvSpPr>
        <p:spPr>
          <a:xfrm>
            <a:off x="159656" y="70269"/>
            <a:ext cx="6659609" cy="1352159"/>
          </a:xfrm>
          <a:prstGeom prst="horizontalScroll">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63158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4D13DF-3837-4005-8B6B-F00782D9C4A0}"/>
              </a:ext>
            </a:extLst>
          </p:cNvPr>
          <p:cNvSpPr>
            <a:spLocks noGrp="1"/>
          </p:cNvSpPr>
          <p:nvPr>
            <p:ph type="title"/>
          </p:nvPr>
        </p:nvSpPr>
        <p:spPr/>
        <p:txBody>
          <a:bodyPr>
            <a:normAutofit/>
          </a:bodyPr>
          <a:lstStyle/>
          <a:p>
            <a:r>
              <a:rPr kumimoji="1" lang="ja-JP" altLang="en-US" sz="1600" dirty="0">
                <a:latin typeface="HG丸ｺﾞｼｯｸM-PRO" panose="020F0600000000000000" pitchFamily="50" charset="-128"/>
                <a:ea typeface="HG丸ｺﾞｼｯｸM-PRO" panose="020F0600000000000000" pitchFamily="50" charset="-128"/>
              </a:rPr>
              <a:t>　平素より近畿ブロックの活動にご協力いただきありがとうございます。本年度、近畿ブロックでは対面式でのオフライン研修会を企画いたしました。</a:t>
            </a:r>
            <a:br>
              <a:rPr kumimoji="1" lang="en-US" altLang="ja-JP" sz="1600" dirty="0">
                <a:latin typeface="HG丸ｺﾞｼｯｸM-PRO" panose="020F0600000000000000" pitchFamily="50" charset="-128"/>
                <a:ea typeface="HG丸ｺﾞｼｯｸM-PRO" panose="020F0600000000000000" pitchFamily="50" charset="-128"/>
              </a:rPr>
            </a:br>
            <a:r>
              <a:rPr kumimoji="1" lang="ja-JP" altLang="en-US" sz="1600" dirty="0">
                <a:latin typeface="HG丸ｺﾞｼｯｸM-PRO" panose="020F0600000000000000" pitchFamily="50" charset="-128"/>
                <a:ea typeface="HG丸ｺﾞｼｯｸM-PRO" panose="020F0600000000000000" pitchFamily="50" charset="-128"/>
              </a:rPr>
              <a:t>（</a:t>
            </a:r>
            <a:r>
              <a:rPr kumimoji="1" lang="ja-JP" altLang="en-US" sz="1600" dirty="0">
                <a:solidFill>
                  <a:srgbClr val="FF0000"/>
                </a:solidFill>
                <a:latin typeface="HG丸ｺﾞｼｯｸM-PRO" panose="020F0600000000000000" pitchFamily="50" charset="-128"/>
                <a:ea typeface="HG丸ｺﾞｼｯｸM-PRO" panose="020F0600000000000000" pitchFamily="50" charset="-128"/>
              </a:rPr>
              <a:t>＊情勢によりオンラインもしくは中止となる場合もございます</a:t>
            </a:r>
            <a:r>
              <a:rPr kumimoji="1" lang="ja-JP" altLang="en-US" sz="1600" dirty="0">
                <a:latin typeface="HG丸ｺﾞｼｯｸM-PRO" panose="020F0600000000000000" pitchFamily="50" charset="-128"/>
                <a:ea typeface="HG丸ｺﾞｼｯｸM-PRO" panose="020F0600000000000000" pitchFamily="50" charset="-128"/>
              </a:rPr>
              <a:t>）</a:t>
            </a:r>
            <a:br>
              <a:rPr kumimoji="1" lang="en-US" altLang="ja-JP" sz="1600" dirty="0">
                <a:latin typeface="HG丸ｺﾞｼｯｸM-PRO" panose="020F0600000000000000" pitchFamily="50" charset="-128"/>
                <a:ea typeface="HG丸ｺﾞｼｯｸM-PRO" panose="020F0600000000000000" pitchFamily="50" charset="-128"/>
              </a:rPr>
            </a:br>
            <a:r>
              <a:rPr lang="ja-JP" altLang="en-US" sz="1600" dirty="0">
                <a:latin typeface="HG丸ｺﾞｼｯｸM-PRO" panose="020F0600000000000000" pitchFamily="50" charset="-128"/>
                <a:ea typeface="HG丸ｺﾞｼｯｸM-PRO" panose="020F0600000000000000" pitchFamily="50" charset="-128"/>
              </a:rPr>
              <a:t>皆様のご参加をお願い申し上げます。</a:t>
            </a:r>
            <a:br>
              <a:rPr kumimoji="1" lang="ja-JP" altLang="en-US" sz="1600" dirty="0">
                <a:latin typeface="HG丸ｺﾞｼｯｸM-PRO" panose="020F0600000000000000" pitchFamily="50" charset="-128"/>
                <a:ea typeface="HG丸ｺﾞｼｯｸM-PRO" panose="020F0600000000000000" pitchFamily="50" charset="-128"/>
              </a:rPr>
            </a:br>
            <a:endParaRPr kumimoji="1" lang="ja-JP" altLang="en-US" sz="1600" dirty="0"/>
          </a:p>
        </p:txBody>
      </p:sp>
      <p:sp>
        <p:nvSpPr>
          <p:cNvPr id="3" name="コンテンツ プレースホルダー 2">
            <a:extLst>
              <a:ext uri="{FF2B5EF4-FFF2-40B4-BE49-F238E27FC236}">
                <a16:creationId xmlns:a16="http://schemas.microsoft.com/office/drawing/2014/main" id="{1F1F2995-6B80-4CDB-9330-64CBCC7D64DF}"/>
              </a:ext>
            </a:extLst>
          </p:cNvPr>
          <p:cNvSpPr>
            <a:spLocks noGrp="1"/>
          </p:cNvSpPr>
          <p:nvPr>
            <p:ph idx="1"/>
          </p:nvPr>
        </p:nvSpPr>
        <p:spPr/>
        <p:txBody>
          <a:bodyPr/>
          <a:lstStyle/>
          <a:p>
            <a:pPr marL="0" indent="0">
              <a:buNone/>
            </a:pPr>
            <a:r>
              <a:rPr kumimoji="1" lang="ja-JP" altLang="en-US" dirty="0"/>
              <a:t>＊開催にあたり感染対策について以下お願い致します。</a:t>
            </a:r>
            <a:endParaRPr kumimoji="1" lang="en-US" altLang="ja-JP" dirty="0"/>
          </a:p>
          <a:p>
            <a:pPr marL="0" indent="0">
              <a:buNone/>
            </a:pPr>
            <a:endParaRPr lang="en-US" altLang="ja-JP" dirty="0"/>
          </a:p>
          <a:p>
            <a:pPr marL="0" indent="0">
              <a:buNone/>
            </a:pPr>
            <a:r>
              <a:rPr lang="ja-JP" altLang="en-US" dirty="0"/>
              <a:t>・</a:t>
            </a:r>
            <a:r>
              <a:rPr kumimoji="1" lang="ja-JP" altLang="en-US" dirty="0"/>
              <a:t>実技中はマスク・フェイスシールドの装備</a:t>
            </a:r>
            <a:endParaRPr kumimoji="1" lang="en-US" altLang="ja-JP" dirty="0"/>
          </a:p>
          <a:p>
            <a:pPr marL="0" indent="0">
              <a:buNone/>
            </a:pPr>
            <a:r>
              <a:rPr lang="ja-JP" altLang="en-US" dirty="0"/>
              <a:t>・</a:t>
            </a:r>
            <a:r>
              <a:rPr lang="en-US" altLang="ja-JP" dirty="0"/>
              <a:t>2</a:t>
            </a:r>
            <a:r>
              <a:rPr lang="ja-JP" altLang="en-US" dirty="0"/>
              <a:t>人</a:t>
            </a:r>
            <a:r>
              <a:rPr lang="en-US" altLang="ja-JP" dirty="0"/>
              <a:t>1</a:t>
            </a:r>
            <a:r>
              <a:rPr lang="ja-JP" altLang="en-US" dirty="0"/>
              <a:t>組でペアを固定</a:t>
            </a:r>
            <a:endParaRPr lang="en-US" altLang="ja-JP" dirty="0"/>
          </a:p>
          <a:p>
            <a:pPr marL="0" indent="0">
              <a:buNone/>
            </a:pPr>
            <a:r>
              <a:rPr kumimoji="1" lang="ja-JP" altLang="en-US" dirty="0"/>
              <a:t>・適宜、ホール内に完備している手指消毒・休憩時に手指衛生</a:t>
            </a:r>
            <a:endParaRPr kumimoji="1" lang="en-US" altLang="ja-JP" dirty="0"/>
          </a:p>
          <a:p>
            <a:pPr marL="0" indent="0">
              <a:buNone/>
            </a:pPr>
            <a:r>
              <a:rPr lang="ja-JP" altLang="en-US" dirty="0"/>
              <a:t>・扉開放し換気</a:t>
            </a:r>
            <a:endParaRPr lang="en-US" altLang="ja-JP" dirty="0"/>
          </a:p>
          <a:p>
            <a:pPr marL="0" indent="0">
              <a:buNone/>
            </a:pPr>
            <a:r>
              <a:rPr lang="ja-JP" altLang="en-US" dirty="0"/>
              <a:t>・受講が決まりましたら、メールにて健康チェック表を添付致します。開催前</a:t>
            </a:r>
            <a:r>
              <a:rPr lang="en-US" altLang="ja-JP" dirty="0"/>
              <a:t>1</a:t>
            </a:r>
            <a:r>
              <a:rPr lang="ja-JP" altLang="en-US" dirty="0"/>
              <a:t>週間　健康チェック表をつけて当日ご持参ください。</a:t>
            </a:r>
            <a:endParaRPr kumimoji="1" lang="ja-JP" altLang="en-US" dirty="0"/>
          </a:p>
        </p:txBody>
      </p:sp>
      <p:sp>
        <p:nvSpPr>
          <p:cNvPr id="5" name="テキスト ボックス 4">
            <a:extLst>
              <a:ext uri="{FF2B5EF4-FFF2-40B4-BE49-F238E27FC236}">
                <a16:creationId xmlns:a16="http://schemas.microsoft.com/office/drawing/2014/main" id="{72E55E66-56A7-40CB-A664-D09062B163D3}"/>
              </a:ext>
            </a:extLst>
          </p:cNvPr>
          <p:cNvSpPr txBox="1"/>
          <p:nvPr/>
        </p:nvSpPr>
        <p:spPr>
          <a:xfrm>
            <a:off x="471487" y="6940329"/>
            <a:ext cx="6276154" cy="2031325"/>
          </a:xfrm>
          <a:prstGeom prst="rect">
            <a:avLst/>
          </a:prstGeom>
          <a:noFill/>
        </p:spPr>
        <p:txBody>
          <a:bodyPr wrap="square">
            <a:spAutoFit/>
          </a:bodyPr>
          <a:lstStyle/>
          <a:p>
            <a:r>
              <a:rPr kumimoji="1" lang="ja-JP" altLang="en-US" sz="1800" dirty="0">
                <a:latin typeface="HG丸ｺﾞｼｯｸM-PRO" panose="020F0600000000000000" pitchFamily="50" charset="-128"/>
                <a:ea typeface="HG丸ｺﾞｼｯｸM-PRO" panose="020F0600000000000000" pitchFamily="50" charset="-128"/>
              </a:rPr>
              <a:t>お問い合わせ</a:t>
            </a:r>
            <a:endParaRPr kumimoji="1" lang="en-US" altLang="ja-JP" sz="1800" dirty="0">
              <a:latin typeface="HG丸ｺﾞｼｯｸM-PRO" panose="020F0600000000000000" pitchFamily="50" charset="-128"/>
              <a:ea typeface="HG丸ｺﾞｼｯｸM-PRO" panose="020F0600000000000000" pitchFamily="50" charset="-128"/>
            </a:endParaRPr>
          </a:p>
          <a:p>
            <a:r>
              <a:rPr kumimoji="1" lang="ja-JP" altLang="en-US" sz="1800" dirty="0">
                <a:latin typeface="HG丸ｺﾞｼｯｸM-PRO" panose="020F0600000000000000" pitchFamily="50" charset="-128"/>
                <a:ea typeface="HG丸ｺﾞｼｯｸM-PRO" panose="020F0600000000000000" pitchFamily="50" charset="-128"/>
              </a:rPr>
              <a:t>日本ボバース研究会近畿ブロック　</a:t>
            </a:r>
            <a:endParaRPr kumimoji="1" lang="en-US" altLang="ja-JP" sz="1800" dirty="0">
              <a:latin typeface="HG丸ｺﾞｼｯｸM-PRO" panose="020F0600000000000000" pitchFamily="50" charset="-128"/>
              <a:ea typeface="HG丸ｺﾞｼｯｸM-PRO" panose="020F0600000000000000" pitchFamily="50" charset="-128"/>
            </a:endParaRPr>
          </a:p>
          <a:p>
            <a:r>
              <a:rPr kumimoji="1" lang="ja-JP" altLang="en-US" sz="1800" dirty="0">
                <a:latin typeface="HG丸ｺﾞｼｯｸM-PRO" panose="020F0600000000000000" pitchFamily="50" charset="-128"/>
                <a:ea typeface="HG丸ｺﾞｼｯｸM-PRO" panose="020F0600000000000000" pitchFamily="50" charset="-128"/>
              </a:rPr>
              <a:t>成人部門　事務局</a:t>
            </a:r>
            <a:endParaRPr kumimoji="1" lang="en-US" altLang="ja-JP" sz="1800" dirty="0">
              <a:latin typeface="HG丸ｺﾞｼｯｸM-PRO" panose="020F0600000000000000" pitchFamily="50" charset="-128"/>
              <a:ea typeface="HG丸ｺﾞｼｯｸM-PRO" panose="020F0600000000000000" pitchFamily="50" charset="-128"/>
            </a:endParaRPr>
          </a:p>
          <a:p>
            <a:r>
              <a:rPr kumimoji="1" lang="ja-JP" altLang="en-US" sz="1800" dirty="0">
                <a:latin typeface="HG丸ｺﾞｼｯｸM-PRO" panose="020F0600000000000000" pitchFamily="50" charset="-128"/>
                <a:ea typeface="HG丸ｺﾞｼｯｸM-PRO" panose="020F0600000000000000" pitchFamily="50" charset="-128"/>
              </a:rPr>
              <a:t>〒</a:t>
            </a:r>
            <a:r>
              <a:rPr kumimoji="1" lang="en-US" altLang="ja-JP" sz="1800" dirty="0">
                <a:latin typeface="HG丸ｺﾞｼｯｸM-PRO" panose="020F0600000000000000" pitchFamily="50" charset="-128"/>
                <a:ea typeface="HG丸ｺﾞｼｯｸM-PRO" panose="020F0600000000000000" pitchFamily="50" charset="-128"/>
              </a:rPr>
              <a:t>536-0025</a:t>
            </a:r>
          </a:p>
          <a:p>
            <a:r>
              <a:rPr kumimoji="1" lang="ja-JP" altLang="en-US" sz="1800" dirty="0">
                <a:latin typeface="HG丸ｺﾞｼｯｸM-PRO" panose="020F0600000000000000" pitchFamily="50" charset="-128"/>
                <a:ea typeface="HG丸ｺﾞｼｯｸM-PRO" panose="020F0600000000000000" pitchFamily="50" charset="-128"/>
              </a:rPr>
              <a:t>社会医療法人大道会　森之宮病院　リハビリテーション部　入江　泰司</a:t>
            </a:r>
            <a:endParaRPr kumimoji="1" lang="en-US" altLang="ja-JP" sz="1800" dirty="0">
              <a:latin typeface="HG丸ｺﾞｼｯｸM-PRO" panose="020F0600000000000000" pitchFamily="50" charset="-128"/>
              <a:ea typeface="HG丸ｺﾞｼｯｸM-PRO" panose="020F0600000000000000" pitchFamily="50" charset="-128"/>
            </a:endParaRPr>
          </a:p>
          <a:p>
            <a:r>
              <a:rPr kumimoji="1" lang="en-US" altLang="ja-JP" sz="1800" dirty="0">
                <a:latin typeface="HG丸ｺﾞｼｯｸM-PRO" panose="020F0600000000000000" pitchFamily="50" charset="-128"/>
                <a:ea typeface="HG丸ｺﾞｼｯｸM-PRO" panose="020F0600000000000000" pitchFamily="50" charset="-128"/>
              </a:rPr>
              <a:t>TEL</a:t>
            </a:r>
            <a:r>
              <a:rPr kumimoji="1" lang="ja-JP" altLang="en-US" sz="1800" dirty="0">
                <a:latin typeface="HG丸ｺﾞｼｯｸM-PRO" panose="020F0600000000000000" pitchFamily="50" charset="-128"/>
                <a:ea typeface="HG丸ｺﾞｼｯｸM-PRO" panose="020F0600000000000000" pitchFamily="50" charset="-128"/>
              </a:rPr>
              <a:t>：</a:t>
            </a:r>
            <a:r>
              <a:rPr kumimoji="1" lang="en-US" altLang="ja-JP" sz="1800" dirty="0">
                <a:latin typeface="HG丸ｺﾞｼｯｸM-PRO" panose="020F0600000000000000" pitchFamily="50" charset="-128"/>
                <a:ea typeface="HG丸ｺﾞｼｯｸM-PRO" panose="020F0600000000000000" pitchFamily="50" charset="-128"/>
              </a:rPr>
              <a:t>06</a:t>
            </a:r>
            <a:r>
              <a:rPr kumimoji="1" lang="ja-JP" altLang="en-US" sz="1800" dirty="0">
                <a:latin typeface="HG丸ｺﾞｼｯｸM-PRO" panose="020F0600000000000000" pitchFamily="50" charset="-128"/>
                <a:ea typeface="HG丸ｺﾞｼｯｸM-PRO" panose="020F0600000000000000" pitchFamily="50" charset="-128"/>
              </a:rPr>
              <a:t>－</a:t>
            </a:r>
            <a:r>
              <a:rPr kumimoji="1" lang="en-US" altLang="ja-JP" sz="1800" dirty="0">
                <a:latin typeface="HG丸ｺﾞｼｯｸM-PRO" panose="020F0600000000000000" pitchFamily="50" charset="-128"/>
                <a:ea typeface="HG丸ｺﾞｼｯｸM-PRO" panose="020F0600000000000000" pitchFamily="50" charset="-128"/>
              </a:rPr>
              <a:t>6969</a:t>
            </a:r>
            <a:r>
              <a:rPr kumimoji="1" lang="ja-JP" altLang="en-US" sz="1800" dirty="0">
                <a:latin typeface="HG丸ｺﾞｼｯｸM-PRO" panose="020F0600000000000000" pitchFamily="50" charset="-128"/>
                <a:ea typeface="HG丸ｺﾞｼｯｸM-PRO" panose="020F0600000000000000" pitchFamily="50" charset="-128"/>
              </a:rPr>
              <a:t>－</a:t>
            </a:r>
            <a:r>
              <a:rPr kumimoji="1" lang="en-US" altLang="ja-JP" sz="1800" dirty="0">
                <a:latin typeface="HG丸ｺﾞｼｯｸM-PRO" panose="020F0600000000000000" pitchFamily="50" charset="-128"/>
                <a:ea typeface="HG丸ｺﾞｼｯｸM-PRO" panose="020F0600000000000000" pitchFamily="50" charset="-128"/>
              </a:rPr>
              <a:t>9628</a:t>
            </a:r>
            <a:r>
              <a:rPr kumimoji="1" lang="ja-JP" altLang="en-US" sz="1800" dirty="0">
                <a:latin typeface="HG丸ｺﾞｼｯｸM-PRO" panose="020F0600000000000000" pitchFamily="50" charset="-128"/>
                <a:ea typeface="HG丸ｺﾞｼｯｸM-PRO" panose="020F0600000000000000" pitchFamily="50" charset="-128"/>
              </a:rPr>
              <a:t>（直）</a:t>
            </a:r>
            <a:endParaRPr lang="ja-JP" altLang="en-US" dirty="0"/>
          </a:p>
        </p:txBody>
      </p:sp>
    </p:spTree>
    <p:extLst>
      <p:ext uri="{BB962C8B-B14F-4D97-AF65-F5344CB8AC3E}">
        <p14:creationId xmlns:p14="http://schemas.microsoft.com/office/powerpoint/2010/main" val="41828154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660</TotalTime>
  <Words>365</Words>
  <Application>Microsoft Office PowerPoint</Application>
  <PresentationFormat>画面に合わせる (4:3)</PresentationFormat>
  <Paragraphs>57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Arial</vt:lpstr>
      <vt:lpstr>Calibri</vt:lpstr>
      <vt:lpstr>Calibri Light</vt:lpstr>
      <vt:lpstr>Office テーマ</vt:lpstr>
      <vt:lpstr>2023年度　日本ボバース研究会　 近畿ブロック　研修会</vt:lpstr>
      <vt:lpstr>　平素より近畿ブロックの活動にご協力いただきありがとうございます。本年度、近畿ブロックでは対面式でのオフライン研修会を企画いたしました。 （＊情勢によりオンラインもしくは中止となる場合もございます） 皆様のご参加をお願い申し上げます。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2023年度　日本ボバース研究会　近畿ブロック　研修会</dc:title>
  <dc:creator>一般ユーザー</dc:creator>
  <cp:lastModifiedBy>一般ユーザー</cp:lastModifiedBy>
  <cp:revision>14</cp:revision>
  <cp:lastPrinted>2023-06-10T08:36:10Z</cp:lastPrinted>
  <dcterms:created xsi:type="dcterms:W3CDTF">2023-06-10T00:27:36Z</dcterms:created>
  <dcterms:modified xsi:type="dcterms:W3CDTF">2023-06-16T07:42:38Z</dcterms:modified>
</cp:coreProperties>
</file>