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p:scale>
          <a:sx n="125" d="100"/>
          <a:sy n="125" d="100"/>
        </p:scale>
        <p:origin x="678" y="-51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197E327-11AD-41AA-BC2F-8BAA2D8349C0}"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08D584-51E1-461F-BDEC-F981C026C8A2}" type="slidenum">
              <a:rPr kumimoji="1" lang="ja-JP" altLang="en-US" smtClean="0"/>
              <a:t>‹#›</a:t>
            </a:fld>
            <a:endParaRPr kumimoji="1" lang="ja-JP" altLang="en-US"/>
          </a:p>
        </p:txBody>
      </p:sp>
    </p:spTree>
    <p:extLst>
      <p:ext uri="{BB962C8B-B14F-4D97-AF65-F5344CB8AC3E}">
        <p14:creationId xmlns:p14="http://schemas.microsoft.com/office/powerpoint/2010/main" val="383120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97E327-11AD-41AA-BC2F-8BAA2D8349C0}"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08D584-51E1-461F-BDEC-F981C026C8A2}" type="slidenum">
              <a:rPr kumimoji="1" lang="ja-JP" altLang="en-US" smtClean="0"/>
              <a:t>‹#›</a:t>
            </a:fld>
            <a:endParaRPr kumimoji="1" lang="ja-JP" altLang="en-US"/>
          </a:p>
        </p:txBody>
      </p:sp>
    </p:spTree>
    <p:extLst>
      <p:ext uri="{BB962C8B-B14F-4D97-AF65-F5344CB8AC3E}">
        <p14:creationId xmlns:p14="http://schemas.microsoft.com/office/powerpoint/2010/main" val="2488723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97E327-11AD-41AA-BC2F-8BAA2D8349C0}"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08D584-51E1-461F-BDEC-F981C026C8A2}" type="slidenum">
              <a:rPr kumimoji="1" lang="ja-JP" altLang="en-US" smtClean="0"/>
              <a:t>‹#›</a:t>
            </a:fld>
            <a:endParaRPr kumimoji="1" lang="ja-JP" altLang="en-US"/>
          </a:p>
        </p:txBody>
      </p:sp>
    </p:spTree>
    <p:extLst>
      <p:ext uri="{BB962C8B-B14F-4D97-AF65-F5344CB8AC3E}">
        <p14:creationId xmlns:p14="http://schemas.microsoft.com/office/powerpoint/2010/main" val="284390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97E327-11AD-41AA-BC2F-8BAA2D8349C0}"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08D584-51E1-461F-BDEC-F981C026C8A2}" type="slidenum">
              <a:rPr kumimoji="1" lang="ja-JP" altLang="en-US" smtClean="0"/>
              <a:t>‹#›</a:t>
            </a:fld>
            <a:endParaRPr kumimoji="1" lang="ja-JP" altLang="en-US"/>
          </a:p>
        </p:txBody>
      </p:sp>
    </p:spTree>
    <p:extLst>
      <p:ext uri="{BB962C8B-B14F-4D97-AF65-F5344CB8AC3E}">
        <p14:creationId xmlns:p14="http://schemas.microsoft.com/office/powerpoint/2010/main" val="2645368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97E327-11AD-41AA-BC2F-8BAA2D8349C0}"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08D584-51E1-461F-BDEC-F981C026C8A2}" type="slidenum">
              <a:rPr kumimoji="1" lang="ja-JP" altLang="en-US" smtClean="0"/>
              <a:t>‹#›</a:t>
            </a:fld>
            <a:endParaRPr kumimoji="1" lang="ja-JP" altLang="en-US"/>
          </a:p>
        </p:txBody>
      </p:sp>
    </p:spTree>
    <p:extLst>
      <p:ext uri="{BB962C8B-B14F-4D97-AF65-F5344CB8AC3E}">
        <p14:creationId xmlns:p14="http://schemas.microsoft.com/office/powerpoint/2010/main" val="136876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197E327-11AD-41AA-BC2F-8BAA2D8349C0}" type="datetimeFigureOut">
              <a:rPr kumimoji="1" lang="ja-JP" altLang="en-US" smtClean="0"/>
              <a:t>2024/7/30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08D584-51E1-461F-BDEC-F981C026C8A2}" type="slidenum">
              <a:rPr kumimoji="1" lang="ja-JP" altLang="en-US" smtClean="0"/>
              <a:t>‹#›</a:t>
            </a:fld>
            <a:endParaRPr kumimoji="1" lang="ja-JP" altLang="en-US"/>
          </a:p>
        </p:txBody>
      </p:sp>
    </p:spTree>
    <p:extLst>
      <p:ext uri="{BB962C8B-B14F-4D97-AF65-F5344CB8AC3E}">
        <p14:creationId xmlns:p14="http://schemas.microsoft.com/office/powerpoint/2010/main" val="1588897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197E327-11AD-41AA-BC2F-8BAA2D8349C0}" type="datetimeFigureOut">
              <a:rPr kumimoji="1" lang="ja-JP" altLang="en-US" smtClean="0"/>
              <a:t>2024/7/30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08D584-51E1-461F-BDEC-F981C026C8A2}" type="slidenum">
              <a:rPr kumimoji="1" lang="ja-JP" altLang="en-US" smtClean="0"/>
              <a:t>‹#›</a:t>
            </a:fld>
            <a:endParaRPr kumimoji="1" lang="ja-JP" altLang="en-US"/>
          </a:p>
        </p:txBody>
      </p:sp>
    </p:spTree>
    <p:extLst>
      <p:ext uri="{BB962C8B-B14F-4D97-AF65-F5344CB8AC3E}">
        <p14:creationId xmlns:p14="http://schemas.microsoft.com/office/powerpoint/2010/main" val="76059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197E327-11AD-41AA-BC2F-8BAA2D8349C0}" type="datetimeFigureOut">
              <a:rPr kumimoji="1" lang="ja-JP" altLang="en-US" smtClean="0"/>
              <a:t>2024/7/30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08D584-51E1-461F-BDEC-F981C026C8A2}" type="slidenum">
              <a:rPr kumimoji="1" lang="ja-JP" altLang="en-US" smtClean="0"/>
              <a:t>‹#›</a:t>
            </a:fld>
            <a:endParaRPr kumimoji="1" lang="ja-JP" altLang="en-US"/>
          </a:p>
        </p:txBody>
      </p:sp>
    </p:spTree>
    <p:extLst>
      <p:ext uri="{BB962C8B-B14F-4D97-AF65-F5344CB8AC3E}">
        <p14:creationId xmlns:p14="http://schemas.microsoft.com/office/powerpoint/2010/main" val="3032961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7E327-11AD-41AA-BC2F-8BAA2D8349C0}" type="datetimeFigureOut">
              <a:rPr kumimoji="1" lang="ja-JP" altLang="en-US" smtClean="0"/>
              <a:t>2024/7/30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08D584-51E1-461F-BDEC-F981C026C8A2}" type="slidenum">
              <a:rPr kumimoji="1" lang="ja-JP" altLang="en-US" smtClean="0"/>
              <a:t>‹#›</a:t>
            </a:fld>
            <a:endParaRPr kumimoji="1" lang="ja-JP" altLang="en-US"/>
          </a:p>
        </p:txBody>
      </p:sp>
    </p:spTree>
    <p:extLst>
      <p:ext uri="{BB962C8B-B14F-4D97-AF65-F5344CB8AC3E}">
        <p14:creationId xmlns:p14="http://schemas.microsoft.com/office/powerpoint/2010/main" val="42139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97E327-11AD-41AA-BC2F-8BAA2D8349C0}" type="datetimeFigureOut">
              <a:rPr kumimoji="1" lang="ja-JP" altLang="en-US" smtClean="0"/>
              <a:t>2024/7/30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08D584-51E1-461F-BDEC-F981C026C8A2}" type="slidenum">
              <a:rPr kumimoji="1" lang="ja-JP" altLang="en-US" smtClean="0"/>
              <a:t>‹#›</a:t>
            </a:fld>
            <a:endParaRPr kumimoji="1" lang="ja-JP" altLang="en-US"/>
          </a:p>
        </p:txBody>
      </p:sp>
    </p:spTree>
    <p:extLst>
      <p:ext uri="{BB962C8B-B14F-4D97-AF65-F5344CB8AC3E}">
        <p14:creationId xmlns:p14="http://schemas.microsoft.com/office/powerpoint/2010/main" val="182544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97E327-11AD-41AA-BC2F-8BAA2D8349C0}" type="datetimeFigureOut">
              <a:rPr kumimoji="1" lang="ja-JP" altLang="en-US" smtClean="0"/>
              <a:t>2024/7/30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08D584-51E1-461F-BDEC-F981C026C8A2}" type="slidenum">
              <a:rPr kumimoji="1" lang="ja-JP" altLang="en-US" smtClean="0"/>
              <a:t>‹#›</a:t>
            </a:fld>
            <a:endParaRPr kumimoji="1" lang="ja-JP" altLang="en-US"/>
          </a:p>
        </p:txBody>
      </p:sp>
    </p:spTree>
    <p:extLst>
      <p:ext uri="{BB962C8B-B14F-4D97-AF65-F5344CB8AC3E}">
        <p14:creationId xmlns:p14="http://schemas.microsoft.com/office/powerpoint/2010/main" val="288791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197E327-11AD-41AA-BC2F-8BAA2D8349C0}" type="datetimeFigureOut">
              <a:rPr kumimoji="1" lang="ja-JP" altLang="en-US" smtClean="0"/>
              <a:t>2024/7/30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F08D584-51E1-461F-BDEC-F981C026C8A2}" type="slidenum">
              <a:rPr kumimoji="1" lang="ja-JP" altLang="en-US" smtClean="0"/>
              <a:t>‹#›</a:t>
            </a:fld>
            <a:endParaRPr kumimoji="1" lang="ja-JP" altLang="en-US"/>
          </a:p>
        </p:txBody>
      </p:sp>
    </p:spTree>
    <p:extLst>
      <p:ext uri="{BB962C8B-B14F-4D97-AF65-F5344CB8AC3E}">
        <p14:creationId xmlns:p14="http://schemas.microsoft.com/office/powerpoint/2010/main" val="1764104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ローチャート: 代替処理 3">
            <a:extLst>
              <a:ext uri="{FF2B5EF4-FFF2-40B4-BE49-F238E27FC236}">
                <a16:creationId xmlns:a16="http://schemas.microsoft.com/office/drawing/2014/main" id="{3845DF24-5AEB-2454-003A-49B90B015588}"/>
              </a:ext>
            </a:extLst>
          </p:cNvPr>
          <p:cNvSpPr/>
          <p:nvPr/>
        </p:nvSpPr>
        <p:spPr>
          <a:xfrm>
            <a:off x="240632" y="120317"/>
            <a:ext cx="6400800" cy="656129"/>
          </a:xfrm>
          <a:prstGeom prst="flowChartAlternateProcess">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B699AEA1-F0B9-0DDF-9593-9FB2684C6AE7}"/>
              </a:ext>
            </a:extLst>
          </p:cNvPr>
          <p:cNvSpPr txBox="1"/>
          <p:nvPr/>
        </p:nvSpPr>
        <p:spPr>
          <a:xfrm>
            <a:off x="324853" y="198384"/>
            <a:ext cx="6400799" cy="523220"/>
          </a:xfrm>
          <a:prstGeom prst="rect">
            <a:avLst/>
          </a:prstGeom>
          <a:noFill/>
        </p:spPr>
        <p:txBody>
          <a:bodyPr wrap="square" rtlCol="0">
            <a:spAutoFit/>
          </a:bodyPr>
          <a:lstStyle/>
          <a:p>
            <a:pPr algn="just"/>
            <a:r>
              <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アジア小児ボバース講習会講師会議 （ＡＢＰＩＡ）公認</a:t>
            </a:r>
          </a:p>
          <a:p>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２０２</a:t>
            </a:r>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年度</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近代ボバース概念</a:t>
            </a:r>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CBC</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小児領域８週間講習会</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のご案内</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F8761B9E-F230-9023-11CF-1B0D4FDE169D}"/>
              </a:ext>
            </a:extLst>
          </p:cNvPr>
          <p:cNvSpPr txBox="1"/>
          <p:nvPr/>
        </p:nvSpPr>
        <p:spPr>
          <a:xfrm>
            <a:off x="252664" y="764133"/>
            <a:ext cx="6400796" cy="147732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　ボバース概念は、脳性まひ児の全人的問題解決アプローチとして、ボバース夫妻が</a:t>
            </a:r>
            <a:r>
              <a:rPr kumimoji="1" lang="en-US" altLang="ja-JP" sz="1000" dirty="0">
                <a:latin typeface="BIZ UDPゴシック" panose="020B0400000000000000" pitchFamily="50" charset="-128"/>
                <a:ea typeface="BIZ UDPゴシック" panose="020B0400000000000000" pitchFamily="50" charset="-128"/>
              </a:rPr>
              <a:t>1958</a:t>
            </a:r>
            <a:r>
              <a:rPr kumimoji="1" lang="ja-JP" altLang="en-US" sz="1000" dirty="0">
                <a:latin typeface="BIZ UDPゴシック" panose="020B0400000000000000" pitchFamily="50" charset="-128"/>
                <a:ea typeface="BIZ UDPゴシック" panose="020B0400000000000000" pitchFamily="50" charset="-128"/>
              </a:rPr>
              <a:t>年に創始し、講習会を開催し、それ以来、世界各国の小児リハビリテーション界に多大なる影響を与えました。</a:t>
            </a:r>
          </a:p>
          <a:p>
            <a:r>
              <a:rPr kumimoji="1" lang="ja-JP" altLang="en-US" sz="1000" dirty="0">
                <a:latin typeface="BIZ UDPゴシック" panose="020B0400000000000000" pitchFamily="50" charset="-128"/>
                <a:ea typeface="BIZ UDPゴシック" panose="020B0400000000000000" pitchFamily="50" charset="-128"/>
              </a:rPr>
              <a:t>　我が国では</a:t>
            </a:r>
            <a:r>
              <a:rPr kumimoji="1" lang="en-US" altLang="ja-JP" sz="1000" dirty="0">
                <a:latin typeface="BIZ UDPゴシック" panose="020B0400000000000000" pitchFamily="50" charset="-128"/>
                <a:ea typeface="BIZ UDPゴシック" panose="020B0400000000000000" pitchFamily="50" charset="-128"/>
              </a:rPr>
              <a:t>1970</a:t>
            </a:r>
            <a:r>
              <a:rPr kumimoji="1" lang="ja-JP" altLang="en-US" sz="1000" dirty="0">
                <a:latin typeface="BIZ UDPゴシック" panose="020B0400000000000000" pitchFamily="50" charset="-128"/>
                <a:ea typeface="BIZ UDPゴシック" panose="020B0400000000000000" pitchFamily="50" charset="-128"/>
              </a:rPr>
              <a:t>年から、梶浦一郎（医師）と紀伊克昌（理学療法士）により、先駆的に大阪の地に導入し、引き続き</a:t>
            </a:r>
            <a:r>
              <a:rPr kumimoji="1" lang="en-US" altLang="ja-JP" sz="1000" dirty="0">
                <a:latin typeface="BIZ UDPゴシック" panose="020B0400000000000000" pitchFamily="50" charset="-128"/>
                <a:ea typeface="BIZ UDPゴシック" panose="020B0400000000000000" pitchFamily="50" charset="-128"/>
              </a:rPr>
              <a:t>1982</a:t>
            </a:r>
            <a:r>
              <a:rPr kumimoji="1" lang="ja-JP" altLang="en-US" sz="1000" dirty="0">
                <a:latin typeface="BIZ UDPゴシック" panose="020B0400000000000000" pitchFamily="50" charset="-128"/>
                <a:ea typeface="BIZ UDPゴシック" panose="020B0400000000000000" pitchFamily="50" charset="-128"/>
              </a:rPr>
              <a:t>年からボバース記念病院で臨床実践と講習会開催を積み重ね、日本全国の小児神経リハビリテーション発展に寄与してきました。</a:t>
            </a:r>
          </a:p>
          <a:p>
            <a:r>
              <a:rPr kumimoji="1" lang="ja-JP" altLang="en-US" sz="1000" dirty="0">
                <a:latin typeface="BIZ UDPゴシック" panose="020B0400000000000000" pitchFamily="50" charset="-128"/>
                <a:ea typeface="BIZ UDPゴシック" panose="020B0400000000000000" pitchFamily="50" charset="-128"/>
              </a:rPr>
              <a:t>　この度の講習会は、ロンドン・ボバースセンターの内容を踏襲しつつ、近年の著しい神経生理学進歩と国際的に通用する実践的な臨床推論モデルに基づいた「近代ボバース概念 （</a:t>
            </a:r>
            <a:r>
              <a:rPr kumimoji="1" lang="en-US" altLang="ja-JP" sz="1000" dirty="0">
                <a:latin typeface="BIZ UDPゴシック" panose="020B0400000000000000" pitchFamily="50" charset="-128"/>
                <a:ea typeface="BIZ UDPゴシック" panose="020B0400000000000000" pitchFamily="50" charset="-128"/>
              </a:rPr>
              <a:t>Current</a:t>
            </a:r>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err="1">
                <a:latin typeface="BIZ UDPゴシック" panose="020B0400000000000000" pitchFamily="50" charset="-128"/>
                <a:ea typeface="BIZ UDPゴシック" panose="020B0400000000000000" pitchFamily="50" charset="-128"/>
              </a:rPr>
              <a:t>Bobath</a:t>
            </a:r>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a:latin typeface="BIZ UDPゴシック" panose="020B0400000000000000" pitchFamily="50" charset="-128"/>
                <a:ea typeface="BIZ UDPゴシック" panose="020B0400000000000000" pitchFamily="50" charset="-128"/>
              </a:rPr>
              <a:t>Concept</a:t>
            </a:r>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a:latin typeface="BIZ UDPゴシック" panose="020B0400000000000000" pitchFamily="50" charset="-128"/>
                <a:ea typeface="BIZ UDPゴシック" panose="020B0400000000000000" pitchFamily="50" charset="-128"/>
              </a:rPr>
              <a:t>CBC</a:t>
            </a:r>
            <a:r>
              <a:rPr kumimoji="1" lang="ja-JP" altLang="en-US" sz="1000" dirty="0">
                <a:latin typeface="BIZ UDPゴシック" panose="020B0400000000000000" pitchFamily="50" charset="-128"/>
                <a:ea typeface="BIZ UDPゴシック" panose="020B0400000000000000" pitchFamily="50" charset="-128"/>
              </a:rPr>
              <a:t>講習会」として、開催いたします。</a:t>
            </a:r>
          </a:p>
          <a:p>
            <a:r>
              <a:rPr kumimoji="1" lang="ja-JP" altLang="en-US" sz="1000" dirty="0">
                <a:latin typeface="BIZ UDPゴシック" panose="020B0400000000000000" pitchFamily="50" charset="-128"/>
                <a:ea typeface="BIZ UDPゴシック" panose="020B0400000000000000" pitchFamily="50" charset="-128"/>
              </a:rPr>
              <a:t>講習会修了者には、“</a:t>
            </a:r>
            <a:r>
              <a:rPr kumimoji="1" lang="en-US" altLang="ja-JP" sz="1000" dirty="0">
                <a:latin typeface="BIZ UDPゴシック" panose="020B0400000000000000" pitchFamily="50" charset="-128"/>
                <a:ea typeface="BIZ UDPゴシック" panose="020B0400000000000000" pitchFamily="50" charset="-128"/>
              </a:rPr>
              <a:t>International Certification of </a:t>
            </a:r>
            <a:r>
              <a:rPr kumimoji="1" lang="en-US" altLang="ja-JP" sz="1000" dirty="0" err="1">
                <a:latin typeface="BIZ UDPゴシック" panose="020B0400000000000000" pitchFamily="50" charset="-128"/>
                <a:ea typeface="BIZ UDPゴシック" panose="020B0400000000000000" pitchFamily="50" charset="-128"/>
              </a:rPr>
              <a:t>Bobath</a:t>
            </a:r>
            <a:r>
              <a:rPr kumimoji="1" lang="en-US" altLang="ja-JP" sz="1000" dirty="0">
                <a:latin typeface="BIZ UDPゴシック" panose="020B0400000000000000" pitchFamily="50" charset="-128"/>
                <a:ea typeface="BIZ UDPゴシック" panose="020B0400000000000000" pitchFamily="50" charset="-128"/>
              </a:rPr>
              <a:t> Concept Therapist”</a:t>
            </a:r>
            <a:r>
              <a:rPr kumimoji="1" lang="ja-JP" altLang="en-US" sz="1000" dirty="0">
                <a:latin typeface="BIZ UDPゴシック" panose="020B0400000000000000" pitchFamily="50" charset="-128"/>
                <a:ea typeface="BIZ UDPゴシック" panose="020B0400000000000000" pitchFamily="50" charset="-128"/>
              </a:rPr>
              <a:t>が授与されます。</a:t>
            </a:r>
          </a:p>
        </p:txBody>
      </p:sp>
      <p:graphicFrame>
        <p:nvGraphicFramePr>
          <p:cNvPr id="9" name="表 9">
            <a:extLst>
              <a:ext uri="{FF2B5EF4-FFF2-40B4-BE49-F238E27FC236}">
                <a16:creationId xmlns:a16="http://schemas.microsoft.com/office/drawing/2014/main" id="{25825141-B20E-78D1-CD62-E0021B006F5B}"/>
              </a:ext>
            </a:extLst>
          </p:cNvPr>
          <p:cNvGraphicFramePr>
            <a:graphicFrameLocks noGrp="1"/>
          </p:cNvGraphicFramePr>
          <p:nvPr>
            <p:extLst>
              <p:ext uri="{D42A27DB-BD31-4B8C-83A1-F6EECF244321}">
                <p14:modId xmlns:p14="http://schemas.microsoft.com/office/powerpoint/2010/main" val="3203479056"/>
              </p:ext>
            </p:extLst>
          </p:nvPr>
        </p:nvGraphicFramePr>
        <p:xfrm>
          <a:off x="318836" y="2237925"/>
          <a:ext cx="6286501" cy="7353366"/>
        </p:xfrm>
        <a:graphic>
          <a:graphicData uri="http://schemas.openxmlformats.org/drawingml/2006/table">
            <a:tbl>
              <a:tblPr firstRow="1" bandRow="1">
                <a:tableStyleId>{5940675A-B579-460E-94D1-54222C63F5DA}</a:tableStyleId>
              </a:tblPr>
              <a:tblGrid>
                <a:gridCol w="805805">
                  <a:extLst>
                    <a:ext uri="{9D8B030D-6E8A-4147-A177-3AD203B41FA5}">
                      <a16:colId xmlns:a16="http://schemas.microsoft.com/office/drawing/2014/main" val="271231700"/>
                    </a:ext>
                  </a:extLst>
                </a:gridCol>
                <a:gridCol w="5480696">
                  <a:extLst>
                    <a:ext uri="{9D8B030D-6E8A-4147-A177-3AD203B41FA5}">
                      <a16:colId xmlns:a16="http://schemas.microsoft.com/office/drawing/2014/main" val="2261903421"/>
                    </a:ext>
                  </a:extLst>
                </a:gridCol>
              </a:tblGrid>
              <a:tr h="467697">
                <a:tc>
                  <a:txBody>
                    <a:bodyPr/>
                    <a:lstStyle/>
                    <a:p>
                      <a:r>
                        <a:rPr kumimoji="1" lang="ja-JP" altLang="en-US" sz="1050" dirty="0">
                          <a:latin typeface="BIZ UDPゴシック" panose="020B0400000000000000" pitchFamily="50" charset="-128"/>
                          <a:ea typeface="BIZ UDPゴシック" panose="020B0400000000000000" pitchFamily="50" charset="-128"/>
                        </a:rPr>
                        <a:t>日    程：</a:t>
                      </a:r>
                    </a:p>
                  </a:txBody>
                  <a:tcPr/>
                </a:tc>
                <a:tc>
                  <a:txBody>
                    <a:bodyPr/>
                    <a:lstStyle/>
                    <a:p>
                      <a:pPr algn="just"/>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２０</a:t>
                      </a:r>
                      <a:r>
                        <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24</a:t>
                      </a: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a:t>
                      </a: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a:t>
                      </a: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日（月） ～ </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2024</a:t>
                      </a:r>
                      <a:r>
                        <a:rPr lang="ja-JP" altLang="en-US" sz="1050" kern="100">
                          <a:effectLst/>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alt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rPr>
                        <a:t>11</a:t>
                      </a: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29</a:t>
                      </a: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日（金）　</a:t>
                      </a:r>
                    </a:p>
                    <a:p>
                      <a:pPr algn="just"/>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土曜日・日曜日は休みですが、祝日は講習会を行います</a:t>
                      </a: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0170" marR="90170" marT="0" marB="0" anchor="ctr"/>
                </a:tc>
                <a:extLst>
                  <a:ext uri="{0D108BD9-81ED-4DB2-BD59-A6C34878D82A}">
                    <a16:rowId xmlns:a16="http://schemas.microsoft.com/office/drawing/2014/main" val="2770227873"/>
                  </a:ext>
                </a:extLst>
              </a:tr>
              <a:tr h="325630">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内　　容：</a:t>
                      </a:r>
                    </a:p>
                  </a:txBody>
                  <a:tcPr/>
                </a:tc>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講義、実技、治療プレゼンテーション、治療実習、ワークショップ等を有機的に構成して行います。ボバース概念における評価と治療、神経生理学的背景、正常発達</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胎児期～新生児～各段階</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、感覚・知覚・認知の神経生理学と臨床解釈、</a:t>
                      </a:r>
                      <a:r>
                        <a:rPr kumimoji="1" lang="en-US" altLang="ja-JP" sz="1050" dirty="0">
                          <a:latin typeface="BIZ UDPゴシック" panose="020B0400000000000000" pitchFamily="50" charset="-128"/>
                          <a:ea typeface="BIZ UDPゴシック" panose="020B0400000000000000" pitchFamily="50" charset="-128"/>
                        </a:rPr>
                        <a:t>ADL</a:t>
                      </a:r>
                      <a:r>
                        <a:rPr kumimoji="1" lang="ja-JP" altLang="en-US" sz="1050" dirty="0">
                          <a:latin typeface="BIZ UDPゴシック" panose="020B0400000000000000" pitchFamily="50" charset="-128"/>
                          <a:ea typeface="BIZ UDPゴシック" panose="020B0400000000000000" pitchFamily="50" charset="-128"/>
                        </a:rPr>
                        <a:t>、遊び、口腔機能（食事、摂食）、　　　コミュニケーション等</a:t>
                      </a:r>
                    </a:p>
                  </a:txBody>
                  <a:tcPr anchor="ctr"/>
                </a:tc>
                <a:extLst>
                  <a:ext uri="{0D108BD9-81ED-4DB2-BD59-A6C34878D82A}">
                    <a16:rowId xmlns:a16="http://schemas.microsoft.com/office/drawing/2014/main" val="3773458803"/>
                  </a:ext>
                </a:extLst>
              </a:tr>
              <a:tr h="325630">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会    場：</a:t>
                      </a:r>
                    </a:p>
                  </a:txBody>
                  <a:tcPr/>
                </a:tc>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社会医療法人大道会 ボバース記念病院</a:t>
                      </a:r>
                      <a:r>
                        <a:rPr kumimoji="1" lang="en-US" altLang="ja-JP" sz="105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536-0023</a:t>
                      </a:r>
                      <a:r>
                        <a:rPr kumimoji="1" lang="ja-JP" altLang="en-US" sz="900" dirty="0">
                          <a:latin typeface="BIZ UDPゴシック" panose="020B0400000000000000" pitchFamily="50" charset="-128"/>
                          <a:ea typeface="BIZ UDPゴシック" panose="020B0400000000000000" pitchFamily="50" charset="-128"/>
                        </a:rPr>
                        <a:t>大阪府大阪市城東区東中浜</a:t>
                      </a:r>
                      <a:r>
                        <a:rPr kumimoji="1" lang="en-US" altLang="ja-JP" sz="900" dirty="0">
                          <a:latin typeface="BIZ UDPゴシック" panose="020B0400000000000000" pitchFamily="50" charset="-128"/>
                          <a:ea typeface="BIZ UDPゴシック" panose="020B0400000000000000" pitchFamily="50" charset="-128"/>
                        </a:rPr>
                        <a:t>1-6-5)</a:t>
                      </a:r>
                      <a:endParaRPr kumimoji="1" lang="ja-JP" altLang="en-US"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36200607"/>
                  </a:ext>
                </a:extLst>
              </a:tr>
              <a:tr h="752026">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講　  師：</a:t>
                      </a:r>
                    </a:p>
                  </a:txBody>
                  <a:tcPr/>
                </a:tc>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荒井　洋 </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ボバース記念病院 院長</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他 医師数名</a:t>
                      </a: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r>
                        <a:rPr kumimoji="1" lang="ja-JP" altLang="en-US" sz="1050" dirty="0">
                          <a:latin typeface="BIZ UDPゴシック" panose="020B0400000000000000" pitchFamily="50" charset="-128"/>
                          <a:ea typeface="BIZ UDPゴシック" panose="020B0400000000000000" pitchFamily="50" charset="-128"/>
                        </a:rPr>
                        <a:t>紀伊克昌</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理学療法士 国際ボバース・シニアインストラクター</a:t>
                      </a:r>
                      <a:r>
                        <a:rPr kumimoji="1" lang="en-US" altLang="ja-JP" sz="1050" dirty="0">
                          <a:latin typeface="BIZ UDPゴシック" panose="020B0400000000000000" pitchFamily="50" charset="-128"/>
                          <a:ea typeface="BIZ UDPゴシック" panose="020B0400000000000000" pitchFamily="50" charset="-128"/>
                        </a:rPr>
                        <a:t>)</a:t>
                      </a:r>
                    </a:p>
                    <a:p>
                      <a:pPr>
                        <a:lnSpc>
                          <a:spcPts val="1200"/>
                        </a:lnSpc>
                      </a:pPr>
                      <a:r>
                        <a:rPr kumimoji="1" lang="ja-JP" altLang="en-US" sz="1050" dirty="0">
                          <a:latin typeface="BIZ UDPゴシック" panose="020B0400000000000000" pitchFamily="50" charset="-128"/>
                          <a:ea typeface="BIZ UDPゴシック" panose="020B0400000000000000" pitchFamily="50" charset="-128"/>
                        </a:rPr>
                        <a:t>山本裕子（理学療法士 </a:t>
                      </a:r>
                      <a:r>
                        <a:rPr kumimoji="1" lang="en-US" altLang="ja-JP" sz="1050" dirty="0">
                          <a:latin typeface="BIZ UDPゴシック" panose="020B0400000000000000" pitchFamily="50" charset="-128"/>
                          <a:ea typeface="BIZ UDPゴシック" panose="020B0400000000000000" pitchFamily="50" charset="-128"/>
                        </a:rPr>
                        <a:t>ABPIA</a:t>
                      </a:r>
                      <a:r>
                        <a:rPr kumimoji="1" lang="ja-JP" altLang="en-US" sz="1050" dirty="0">
                          <a:latin typeface="BIZ UDPゴシック" panose="020B0400000000000000" pitchFamily="50" charset="-128"/>
                          <a:ea typeface="BIZ UDPゴシック" panose="020B0400000000000000" pitchFamily="50" charset="-128"/>
                        </a:rPr>
                        <a:t>認定小児ボバース・シニアインストラクター）他</a:t>
                      </a: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r>
                        <a:rPr kumimoji="1" lang="ja-JP" altLang="en-US" sz="1050" dirty="0">
                          <a:latin typeface="BIZ UDPゴシック" panose="020B0400000000000000" pitchFamily="50" charset="-128"/>
                          <a:ea typeface="BIZ UDPゴシック" panose="020B0400000000000000" pitchFamily="50" charset="-128"/>
                        </a:rPr>
                        <a:t>小児ボバース基礎講習会インストラクター、</a:t>
                      </a:r>
                      <a:r>
                        <a:rPr kumimoji="1" lang="en-US" altLang="ja-JP" sz="1050" dirty="0">
                          <a:latin typeface="BIZ UDPゴシック" panose="020B0400000000000000" pitchFamily="50" charset="-128"/>
                          <a:ea typeface="BIZ UDPゴシック" panose="020B0400000000000000" pitchFamily="50" charset="-128"/>
                        </a:rPr>
                        <a:t>OT</a:t>
                      </a:r>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ST</a:t>
                      </a:r>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ABPIA</a:t>
                      </a:r>
                      <a:r>
                        <a:rPr kumimoji="1" lang="ja-JP" altLang="en-US" sz="1050" dirty="0">
                          <a:latin typeface="BIZ UDPゴシック" panose="020B0400000000000000" pitchFamily="50" charset="-128"/>
                          <a:ea typeface="BIZ UDPゴシック" panose="020B0400000000000000" pitchFamily="50" charset="-128"/>
                        </a:rPr>
                        <a:t>認定専任講師 数名</a:t>
                      </a:r>
                      <a:endParaRPr kumimoji="1" lang="en-US" altLang="ja-JP" sz="10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773423946"/>
                  </a:ext>
                </a:extLst>
              </a:tr>
              <a:tr h="370840">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受 講 費：</a:t>
                      </a:r>
                    </a:p>
                  </a:txBody>
                  <a:tcPr anchor="ctr"/>
                </a:tc>
                <a:tc>
                  <a:txBody>
                    <a:bodyPr/>
                    <a:lstStyle/>
                    <a:p>
                      <a:pPr>
                        <a:lnSpc>
                          <a:spcPts val="1200"/>
                        </a:lnSpc>
                      </a:pPr>
                      <a:r>
                        <a:rPr kumimoji="1" lang="en-US" altLang="ja-JP" sz="1050" dirty="0">
                          <a:latin typeface="BIZ UDPゴシック" panose="020B0400000000000000" pitchFamily="50" charset="-128"/>
                          <a:ea typeface="BIZ UDPゴシック" panose="020B0400000000000000" pitchFamily="50" charset="-128"/>
                        </a:rPr>
                        <a:t>385,000</a:t>
                      </a:r>
                      <a:r>
                        <a:rPr kumimoji="1" lang="ja-JP" altLang="en-US" sz="1050" dirty="0">
                          <a:latin typeface="BIZ UDPゴシック" panose="020B0400000000000000" pitchFamily="50" charset="-128"/>
                          <a:ea typeface="BIZ UDPゴシック" panose="020B0400000000000000" pitchFamily="50" charset="-128"/>
                        </a:rPr>
                        <a:t>円（消費税込み、宿泊費・食費は含みません）</a:t>
                      </a:r>
                    </a:p>
                  </a:txBody>
                  <a:tcPr anchor="ctr"/>
                </a:tc>
                <a:extLst>
                  <a:ext uri="{0D108BD9-81ED-4DB2-BD59-A6C34878D82A}">
                    <a16:rowId xmlns:a16="http://schemas.microsoft.com/office/drawing/2014/main" val="1640553918"/>
                  </a:ext>
                </a:extLst>
              </a:tr>
              <a:tr h="370840">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定　　 員：</a:t>
                      </a:r>
                    </a:p>
                  </a:txBody>
                  <a:tcPr/>
                </a:tc>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１８ 名</a:t>
                      </a: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申込者多数の場合は、小児領域臨床経験</a:t>
                      </a:r>
                      <a:r>
                        <a:rPr kumimoji="1" lang="en-US" altLang="ja-JP" sz="900" dirty="0">
                          <a:latin typeface="BIZ UDPゴシック" panose="020B0400000000000000" pitchFamily="50" charset="-128"/>
                          <a:ea typeface="BIZ UDPゴシック" panose="020B0400000000000000" pitchFamily="50" charset="-128"/>
                        </a:rPr>
                        <a:t>3</a:t>
                      </a:r>
                      <a:r>
                        <a:rPr kumimoji="1" lang="ja-JP" altLang="en-US" sz="900" dirty="0">
                          <a:latin typeface="BIZ UDPゴシック" panose="020B0400000000000000" pitchFamily="50" charset="-128"/>
                          <a:ea typeface="BIZ UDPゴシック" panose="020B0400000000000000" pitchFamily="50" charset="-128"/>
                        </a:rPr>
                        <a:t>年以上の方、基礎講習会未受講の方を優先し、選考の上、</a:t>
                      </a:r>
                      <a:endParaRPr kumimoji="1" lang="en-US" altLang="ja-JP" sz="900" dirty="0">
                        <a:latin typeface="BIZ UDPゴシック" panose="020B0400000000000000" pitchFamily="50" charset="-128"/>
                        <a:ea typeface="BIZ UDPゴシック" panose="020B0400000000000000" pitchFamily="50" charset="-128"/>
                      </a:endParaRPr>
                    </a:p>
                    <a:p>
                      <a:pPr>
                        <a:lnSpc>
                          <a:spcPts val="1200"/>
                        </a:lnSpc>
                      </a:pP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決定いたします。</a:t>
                      </a:r>
                    </a:p>
                  </a:txBody>
                  <a:tcPr anchor="ctr"/>
                </a:tc>
                <a:extLst>
                  <a:ext uri="{0D108BD9-81ED-4DB2-BD59-A6C34878D82A}">
                    <a16:rowId xmlns:a16="http://schemas.microsoft.com/office/drawing/2014/main" val="3425659266"/>
                  </a:ext>
                </a:extLst>
              </a:tr>
              <a:tr h="370840">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対 象 者：</a:t>
                      </a:r>
                    </a:p>
                  </a:txBody>
                  <a:tcPr/>
                </a:tc>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小児領域臨床経験年数</a:t>
                      </a:r>
                      <a:r>
                        <a:rPr kumimoji="1" lang="en-US" altLang="ja-JP" sz="1050" dirty="0">
                          <a:latin typeface="BIZ UDPゴシック" panose="020B0400000000000000" pitchFamily="50" charset="-128"/>
                          <a:ea typeface="BIZ UDPゴシック" panose="020B0400000000000000" pitchFamily="50" charset="-128"/>
                        </a:rPr>
                        <a:t>1</a:t>
                      </a:r>
                      <a:r>
                        <a:rPr kumimoji="1" lang="ja-JP" altLang="en-US" sz="1050" dirty="0">
                          <a:latin typeface="BIZ UDPゴシック" panose="020B0400000000000000" pitchFamily="50" charset="-128"/>
                          <a:ea typeface="BIZ UDPゴシック" panose="020B0400000000000000" pitchFamily="50" charset="-128"/>
                        </a:rPr>
                        <a:t>年以上の理学療法士、作業療法士、言語聴覚士、医師の有資格者</a:t>
                      </a:r>
                      <a:endParaRPr kumimoji="1" lang="en-US" altLang="ja-JP" sz="600"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ts val="1200"/>
                        </a:lnSpc>
                        <a:spcBef>
                          <a:spcPts val="0"/>
                        </a:spcBef>
                        <a:spcAft>
                          <a:spcPts val="0"/>
                        </a:spcAft>
                        <a:buClrTx/>
                        <a:buSzTx/>
                        <a:buFontTx/>
                        <a:buNone/>
                        <a:tabLst/>
                        <a:defRPr/>
                      </a:pPr>
                      <a:r>
                        <a:rPr kumimoji="1" lang="en-US" altLang="ja-JP" sz="1050" b="1" u="none" dirty="0">
                          <a:latin typeface="BIZ UDPゴシック" panose="020B0400000000000000" pitchFamily="50" charset="-128"/>
                          <a:ea typeface="BIZ UDPゴシック" panose="020B0400000000000000" pitchFamily="50" charset="-128"/>
                        </a:rPr>
                        <a:t>※</a:t>
                      </a:r>
                      <a:r>
                        <a:rPr kumimoji="1" lang="en-US" altLang="ja-JP" sz="1050" b="0" u="none" dirty="0">
                          <a:latin typeface="BIZ UDPゴシック" panose="020B0400000000000000" pitchFamily="50" charset="-128"/>
                          <a:ea typeface="BIZ UDPゴシック" panose="020B0400000000000000" pitchFamily="50" charset="-128"/>
                        </a:rPr>
                        <a:t>PT</a:t>
                      </a:r>
                      <a:r>
                        <a:rPr kumimoji="1" lang="ja-JP" altLang="en-US" sz="1050" b="0" u="none" dirty="0">
                          <a:latin typeface="BIZ UDPゴシック" panose="020B0400000000000000" pitchFamily="50" charset="-128"/>
                          <a:ea typeface="BIZ UDPゴシック" panose="020B0400000000000000" pitchFamily="50" charset="-128"/>
                        </a:rPr>
                        <a:t>協会・</a:t>
                      </a:r>
                      <a:r>
                        <a:rPr kumimoji="1" lang="en-US" altLang="ja-JP" sz="1050" b="0" u="none" dirty="0">
                          <a:latin typeface="BIZ UDPゴシック" panose="020B0400000000000000" pitchFamily="50" charset="-128"/>
                          <a:ea typeface="BIZ UDPゴシック" panose="020B0400000000000000" pitchFamily="50" charset="-128"/>
                        </a:rPr>
                        <a:t>OT</a:t>
                      </a:r>
                      <a:r>
                        <a:rPr kumimoji="1" lang="ja-JP" altLang="en-US" sz="1050" b="0" u="none" dirty="0">
                          <a:latin typeface="BIZ UDPゴシック" panose="020B0400000000000000" pitchFamily="50" charset="-128"/>
                          <a:ea typeface="BIZ UDPゴシック" panose="020B0400000000000000" pitchFamily="50" charset="-128"/>
                        </a:rPr>
                        <a:t>協会の個人賠償責任保険に加入されていることが受講条件になります）</a:t>
                      </a:r>
                      <a:endParaRPr kumimoji="1" lang="en-US" altLang="ja-JP" sz="1050" b="0" u="none"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ts val="1200"/>
                        </a:lnSpc>
                        <a:spcBef>
                          <a:spcPts val="0"/>
                        </a:spcBef>
                        <a:spcAft>
                          <a:spcPts val="0"/>
                        </a:spcAft>
                        <a:buClrTx/>
                        <a:buSzTx/>
                        <a:buFontTx/>
                        <a:buNone/>
                        <a:tabLst/>
                        <a:defRPr/>
                      </a:pPr>
                      <a:r>
                        <a:rPr kumimoji="1" lang="en-US" altLang="ja-JP" sz="1050" b="1" u="sng" dirty="0">
                          <a:latin typeface="BIZ UDPゴシック" panose="020B0400000000000000" pitchFamily="50" charset="-128"/>
                          <a:ea typeface="BIZ UDPゴシック" panose="020B0400000000000000" pitchFamily="50" charset="-128"/>
                        </a:rPr>
                        <a:t>※</a:t>
                      </a:r>
                      <a:r>
                        <a:rPr kumimoji="1" lang="ja-JP" altLang="en-US" sz="1050" b="1" u="sng" dirty="0">
                          <a:latin typeface="BIZ UDPゴシック" panose="020B0400000000000000" pitchFamily="50" charset="-128"/>
                          <a:ea typeface="BIZ UDPゴシック" panose="020B0400000000000000" pitchFamily="50" charset="-128"/>
                        </a:rPr>
                        <a:t>基礎講習会修了者の再受講も可能</a:t>
                      </a:r>
                      <a:endParaRPr kumimoji="1" lang="en-US" altLang="ja-JP" sz="1050" b="1" u="sng"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906446640"/>
                  </a:ext>
                </a:extLst>
              </a:tr>
              <a:tr h="319471">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申込締切：</a:t>
                      </a:r>
                    </a:p>
                  </a:txBody>
                  <a:tcPr anchor="ctr"/>
                </a:tc>
                <a:tc>
                  <a:txBody>
                    <a:bodyPr/>
                    <a:lstStyle/>
                    <a:p>
                      <a:pPr>
                        <a:lnSpc>
                          <a:spcPts val="1200"/>
                        </a:lnSpc>
                      </a:pPr>
                      <a:r>
                        <a:rPr kumimoji="1" lang="en-US" altLang="ja-JP" sz="1050" dirty="0">
                          <a:solidFill>
                            <a:schemeClr val="tx1"/>
                          </a:solidFill>
                          <a:latin typeface="BIZ UDPゴシック" panose="020B0400000000000000" pitchFamily="50" charset="-128"/>
                          <a:ea typeface="BIZ UDPゴシック" panose="020B0400000000000000" pitchFamily="50" charset="-128"/>
                        </a:rPr>
                        <a:t>2024</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a:t>
                      </a:r>
                      <a:r>
                        <a:rPr kumimoji="1" lang="en-US" altLang="ja-JP" sz="1050" dirty="0">
                          <a:solidFill>
                            <a:schemeClr val="tx1"/>
                          </a:solidFill>
                          <a:latin typeface="BIZ UDPゴシック" panose="020B0400000000000000" pitchFamily="50" charset="-128"/>
                          <a:ea typeface="BIZ UDPゴシック" panose="020B0400000000000000" pitchFamily="50" charset="-128"/>
                        </a:rPr>
                        <a:t>8</a:t>
                      </a:r>
                      <a:r>
                        <a:rPr kumimoji="1" lang="ja-JP" altLang="en-US" sz="1050" dirty="0">
                          <a:solidFill>
                            <a:schemeClr val="tx1"/>
                          </a:solidFill>
                          <a:latin typeface="BIZ UDPゴシック" panose="020B0400000000000000" pitchFamily="50" charset="-128"/>
                          <a:ea typeface="BIZ UDPゴシック" panose="020B0400000000000000" pitchFamily="50" charset="-128"/>
                        </a:rPr>
                        <a:t>月</a:t>
                      </a:r>
                      <a:r>
                        <a:rPr kumimoji="1" lang="en-US" altLang="ja-JP" sz="1050" dirty="0">
                          <a:solidFill>
                            <a:schemeClr val="tx1"/>
                          </a:solidFill>
                          <a:latin typeface="BIZ UDPゴシック" panose="020B0400000000000000" pitchFamily="50" charset="-128"/>
                          <a:ea typeface="BIZ UDPゴシック" panose="020B0400000000000000" pitchFamily="50" charset="-128"/>
                        </a:rPr>
                        <a:t>23</a:t>
                      </a:r>
                      <a:r>
                        <a:rPr kumimoji="1" lang="ja-JP" altLang="en-US" sz="1050" dirty="0">
                          <a:solidFill>
                            <a:schemeClr val="tx1"/>
                          </a:solidFill>
                          <a:latin typeface="BIZ UDPゴシック" panose="020B0400000000000000" pitchFamily="50" charset="-128"/>
                          <a:ea typeface="BIZ UDPゴシック" panose="020B0400000000000000" pitchFamily="50" charset="-128"/>
                        </a:rPr>
                        <a:t>日　（金） 必着　←　締め切り延長しました。</a:t>
                      </a: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513264785"/>
                  </a:ext>
                </a:extLst>
              </a:tr>
              <a:tr h="749165">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申 込 先：</a:t>
                      </a:r>
                    </a:p>
                  </a:txBody>
                  <a:tcPr anchor="ctr"/>
                </a:tc>
                <a:tc>
                  <a:txBody>
                    <a:bodyPr/>
                    <a:lstStyle/>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endParaRPr kumimoji="1" lang="ja-JP" altLang="en-US" sz="10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40219044"/>
                  </a:ext>
                </a:extLst>
              </a:tr>
              <a:tr h="574307">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問合せ先：</a:t>
                      </a:r>
                    </a:p>
                  </a:txBody>
                  <a:tcPr anchor="ctr"/>
                </a:tc>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社会医療法人大道会 ボバース記念病院　講習会準備室</a:t>
                      </a: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r>
                        <a:rPr kumimoji="1" lang="ja-JP" altLang="en-US" sz="1050" dirty="0">
                          <a:latin typeface="BIZ UDPゴシック" panose="020B0400000000000000" pitchFamily="50" charset="-128"/>
                          <a:ea typeface="BIZ UDPゴシック" panose="020B0400000000000000" pitchFamily="50" charset="-128"/>
                        </a:rPr>
                        <a:t>電話　</a:t>
                      </a:r>
                      <a:r>
                        <a:rPr kumimoji="1" lang="en-US" altLang="ja-JP" sz="1050" dirty="0">
                          <a:latin typeface="BIZ UDPゴシック" panose="020B0400000000000000" pitchFamily="50" charset="-128"/>
                          <a:ea typeface="BIZ UDPゴシック" panose="020B0400000000000000" pitchFamily="50" charset="-128"/>
                        </a:rPr>
                        <a:t>06-6962-3131</a:t>
                      </a:r>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FAX06-6962-8064</a:t>
                      </a:r>
                    </a:p>
                    <a:p>
                      <a:pPr>
                        <a:lnSpc>
                          <a:spcPts val="1200"/>
                        </a:lnSpc>
                      </a:pPr>
                      <a:r>
                        <a:rPr kumimoji="1" lang="en-US" altLang="ja-JP" sz="1050" dirty="0">
                          <a:latin typeface="BIZ UDPゴシック" panose="020B0400000000000000" pitchFamily="50" charset="-128"/>
                          <a:ea typeface="BIZ UDPゴシック" panose="020B0400000000000000" pitchFamily="50" charset="-128"/>
                        </a:rPr>
                        <a:t>E-mail</a:t>
                      </a:r>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bobaken@omichikai.or.jp</a:t>
                      </a:r>
                      <a:endParaRPr kumimoji="1" lang="ja-JP" altLang="en-US" sz="10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985627523"/>
                  </a:ext>
                </a:extLst>
              </a:tr>
              <a:tr h="541688">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主　　 催：</a:t>
                      </a: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r>
                        <a:rPr kumimoji="1" lang="ja-JP" altLang="en-US" sz="1050" dirty="0">
                          <a:latin typeface="BIZ UDPゴシック" panose="020B0400000000000000" pitchFamily="50" charset="-128"/>
                          <a:ea typeface="BIZ UDPゴシック" panose="020B0400000000000000" pitchFamily="50" charset="-128"/>
                        </a:rPr>
                        <a:t>共　　 催：</a:t>
                      </a:r>
                    </a:p>
                  </a:txBody>
                  <a:tcPr anchor="ctr"/>
                </a:tc>
                <a:tc>
                  <a:txBody>
                    <a:bodyPr/>
                    <a:lstStyle/>
                    <a:p>
                      <a:pPr>
                        <a:lnSpc>
                          <a:spcPts val="1200"/>
                        </a:lnSpc>
                      </a:pPr>
                      <a:r>
                        <a:rPr kumimoji="1" lang="ja-JP" altLang="en-US" sz="1050" dirty="0">
                          <a:latin typeface="BIZ UDPゴシック" panose="020B0400000000000000" pitchFamily="50" charset="-128"/>
                          <a:ea typeface="BIZ UDPゴシック" panose="020B0400000000000000" pitchFamily="50" charset="-128"/>
                        </a:rPr>
                        <a:t>社会医療法人大道会</a:t>
                      </a:r>
                      <a:endParaRPr kumimoji="1" lang="en-US" altLang="ja-JP" sz="1050" dirty="0">
                        <a:latin typeface="BIZ UDPゴシック" panose="020B0400000000000000" pitchFamily="50" charset="-128"/>
                        <a:ea typeface="BIZ UDPゴシック" panose="020B0400000000000000" pitchFamily="50" charset="-128"/>
                      </a:endParaRPr>
                    </a:p>
                    <a:p>
                      <a:pPr>
                        <a:lnSpc>
                          <a:spcPts val="1200"/>
                        </a:lnSpc>
                      </a:pPr>
                      <a:r>
                        <a:rPr kumimoji="1" lang="ja-JP" altLang="en-US" sz="1050" dirty="0">
                          <a:latin typeface="BIZ UDPゴシック" panose="020B0400000000000000" pitchFamily="50" charset="-128"/>
                          <a:ea typeface="BIZ UDPゴシック" panose="020B0400000000000000" pitchFamily="50" charset="-128"/>
                        </a:rPr>
                        <a:t>アジア小児ボバース講習会講師会議（</a:t>
                      </a:r>
                      <a:r>
                        <a:rPr kumimoji="1" lang="en-US" altLang="ja-JP" sz="1050" dirty="0">
                          <a:latin typeface="BIZ UDPゴシック" panose="020B0400000000000000" pitchFamily="50" charset="-128"/>
                          <a:ea typeface="BIZ UDPゴシック" panose="020B0400000000000000" pitchFamily="50" charset="-128"/>
                        </a:rPr>
                        <a:t>ABPIA</a:t>
                      </a:r>
                      <a:r>
                        <a:rPr kumimoji="1" lang="ja-JP" altLang="en-US" sz="1050" dirty="0">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2396990709"/>
                  </a:ext>
                </a:extLst>
              </a:tr>
            </a:tbl>
          </a:graphicData>
        </a:graphic>
      </p:graphicFrame>
      <p:sp>
        <p:nvSpPr>
          <p:cNvPr id="12" name="テキスト ボックス 11">
            <a:extLst>
              <a:ext uri="{FF2B5EF4-FFF2-40B4-BE49-F238E27FC236}">
                <a16:creationId xmlns:a16="http://schemas.microsoft.com/office/drawing/2014/main" id="{7C6840A8-D2FF-098F-12B4-0B496C9C974E}"/>
              </a:ext>
            </a:extLst>
          </p:cNvPr>
          <p:cNvSpPr txBox="1"/>
          <p:nvPr/>
        </p:nvSpPr>
        <p:spPr>
          <a:xfrm>
            <a:off x="1100885" y="6297154"/>
            <a:ext cx="5528514" cy="2154436"/>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以下の受講申込先までメールにてお申込みください</a:t>
            </a:r>
            <a:endParaRPr kumimoji="1" lang="en-US" altLang="ja-JP" sz="1100" dirty="0">
              <a:latin typeface="BIZ UDPゴシック" panose="020B0400000000000000" pitchFamily="50" charset="-128"/>
              <a:ea typeface="BIZ UDPゴシック" panose="020B0400000000000000" pitchFamily="50" charset="-128"/>
            </a:endParaRPr>
          </a:p>
          <a:p>
            <a:pPr>
              <a:lnSpc>
                <a:spcPts val="600"/>
              </a:lnSpc>
            </a:pPr>
            <a:endParaRPr kumimoji="1" lang="ja-JP" altLang="en-US"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受講申込先：</a:t>
            </a:r>
            <a:r>
              <a:rPr kumimoji="1" lang="en-US" altLang="ja-JP" sz="1200" b="1" dirty="0">
                <a:latin typeface="BIZ UDPゴシック" panose="020B0400000000000000" pitchFamily="50" charset="-128"/>
                <a:ea typeface="BIZ UDPゴシック" panose="020B0400000000000000" pitchFamily="50" charset="-128"/>
              </a:rPr>
              <a:t>bobaken@omichikai.or.jp</a:t>
            </a:r>
          </a:p>
          <a:p>
            <a:pPr>
              <a:lnSpc>
                <a:spcPts val="600"/>
              </a:lnSpc>
            </a:pPr>
            <a:endParaRPr kumimoji="1" lang="ja-JP" altLang="en-US" sz="1200" b="1"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件名に </a:t>
            </a:r>
            <a:r>
              <a:rPr kumimoji="1" lang="ja-JP" altLang="en-US" sz="1100" b="1" dirty="0">
                <a:latin typeface="BIZ UDPゴシック" panose="020B0400000000000000" pitchFamily="50" charset="-128"/>
                <a:ea typeface="BIZ UDPゴシック" panose="020B0400000000000000" pitchFamily="50" charset="-128"/>
              </a:rPr>
              <a:t>「２０２</a:t>
            </a:r>
            <a:r>
              <a:rPr kumimoji="1" lang="en-US" altLang="ja-JP" sz="1100" b="1" dirty="0">
                <a:latin typeface="BIZ UDPゴシック" panose="020B0400000000000000" pitchFamily="50" charset="-128"/>
                <a:ea typeface="BIZ UDPゴシック" panose="020B0400000000000000" pitchFamily="50" charset="-128"/>
              </a:rPr>
              <a:t>4</a:t>
            </a:r>
            <a:r>
              <a:rPr kumimoji="1" lang="ja-JP" altLang="en-US" sz="1100" b="1" dirty="0">
                <a:latin typeface="BIZ UDPゴシック" panose="020B0400000000000000" pitchFamily="50" charset="-128"/>
                <a:ea typeface="BIZ UDPゴシック" panose="020B0400000000000000" pitchFamily="50" charset="-128"/>
              </a:rPr>
              <a:t>年度近代ボバース概念</a:t>
            </a:r>
            <a:r>
              <a:rPr kumimoji="1" lang="en-US" altLang="ja-JP" sz="1100" b="1" dirty="0">
                <a:latin typeface="BIZ UDPゴシック" panose="020B0400000000000000" pitchFamily="50" charset="-128"/>
                <a:ea typeface="BIZ UDPゴシック" panose="020B0400000000000000" pitchFamily="50" charset="-128"/>
              </a:rPr>
              <a:t>CBC</a:t>
            </a:r>
            <a:r>
              <a:rPr kumimoji="1" lang="ja-JP" altLang="en-US" sz="1100" b="1" dirty="0">
                <a:latin typeface="BIZ UDPゴシック" panose="020B0400000000000000" pitchFamily="50" charset="-128"/>
                <a:ea typeface="BIZ UDPゴシック" panose="020B0400000000000000" pitchFamily="50" charset="-128"/>
              </a:rPr>
              <a:t>小児領域８週間講習会」申込み　</a:t>
            </a:r>
            <a:r>
              <a:rPr kumimoji="1" lang="ja-JP" altLang="en-US" sz="1050" dirty="0">
                <a:latin typeface="BIZ UDPゴシック" panose="020B0400000000000000" pitchFamily="50" charset="-128"/>
                <a:ea typeface="BIZ UDPゴシック" panose="020B0400000000000000" pitchFamily="50" charset="-128"/>
              </a:rPr>
              <a:t>と明記</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本文に以下の事項を記載してください</a:t>
            </a:r>
            <a:endParaRPr kumimoji="1" lang="en-US" altLang="ja-JP" sz="1050" dirty="0">
              <a:latin typeface="BIZ UDPゴシック" panose="020B0400000000000000" pitchFamily="50" charset="-128"/>
              <a:ea typeface="BIZ UDPゴシック" panose="020B0400000000000000" pitchFamily="50" charset="-128"/>
            </a:endParaRPr>
          </a:p>
          <a:p>
            <a:pPr>
              <a:lnSpc>
                <a:spcPts val="6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500"/>
              </a:lnSpc>
            </a:pPr>
            <a:r>
              <a:rPr kumimoji="1" lang="ja-JP" altLang="en-US" sz="1100" b="1" dirty="0">
                <a:latin typeface="BIZ UDPゴシック" panose="020B0400000000000000" pitchFamily="50" charset="-128"/>
                <a:ea typeface="BIZ UDPゴシック" panose="020B0400000000000000" pitchFamily="50" charset="-128"/>
              </a:rPr>
              <a:t>① 氏名（ふりがな） ② 性別 ③ 年齢 ④ 職種 ⑤ 資格取得年</a:t>
            </a:r>
            <a:r>
              <a:rPr kumimoji="1" lang="en-US" altLang="ja-JP" sz="1100" b="1"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西暦</a:t>
            </a:r>
            <a:r>
              <a:rPr kumimoji="1" lang="en-US" altLang="ja-JP" sz="1100" b="1"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 ⑥ 小児経験年数　</a:t>
            </a:r>
            <a:endParaRPr kumimoji="1" lang="en-US" altLang="ja-JP" sz="1100" b="1"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1" dirty="0">
                <a:latin typeface="BIZ UDPゴシック" panose="020B0400000000000000" pitchFamily="50" charset="-128"/>
                <a:ea typeface="BIZ UDPゴシック" panose="020B0400000000000000" pitchFamily="50" charset="-128"/>
              </a:rPr>
              <a:t>⑦ 勤務先 ⑧ 勤務先住所 ⑨ 連絡先電話番号　⑩ メールアドレス</a:t>
            </a:r>
            <a:r>
              <a:rPr kumimoji="1" lang="ja-JP" altLang="en-US" sz="1050" b="1" dirty="0">
                <a:latin typeface="BIZ UDPゴシック" panose="020B0400000000000000" pitchFamily="50" charset="-128"/>
                <a:ea typeface="BIZ UDPゴシック" panose="020B0400000000000000" pitchFamily="50" charset="-128"/>
              </a:rPr>
              <a:t>（職場での共有アドレスや</a:t>
            </a:r>
            <a:r>
              <a:rPr kumimoji="1" lang="en-US" altLang="ja-JP" sz="1050" b="1" dirty="0" err="1">
                <a:latin typeface="BIZ UDPゴシック" panose="020B0400000000000000" pitchFamily="50" charset="-128"/>
                <a:ea typeface="BIZ UDPゴシック" panose="020B0400000000000000" pitchFamily="50" charset="-128"/>
              </a:rPr>
              <a:t>docomo</a:t>
            </a:r>
            <a:r>
              <a:rPr kumimoji="1" lang="ja-JP" altLang="en-US" sz="1050" b="1" dirty="0">
                <a:latin typeface="BIZ UDPゴシック" panose="020B0400000000000000" pitchFamily="50" charset="-128"/>
                <a:ea typeface="BIZ UDPゴシック" panose="020B0400000000000000" pitchFamily="50" charset="-128"/>
              </a:rPr>
              <a:t>、</a:t>
            </a:r>
            <a:r>
              <a:rPr kumimoji="1" lang="en-US" altLang="ja-JP" sz="1050" b="1" dirty="0" err="1">
                <a:latin typeface="BIZ UDPゴシック" panose="020B0400000000000000" pitchFamily="50" charset="-128"/>
                <a:ea typeface="BIZ UDPゴシック" panose="020B0400000000000000" pitchFamily="50" charset="-128"/>
              </a:rPr>
              <a:t>ezweb</a:t>
            </a:r>
            <a:r>
              <a:rPr kumimoji="1" lang="ja-JP" altLang="en-US" sz="1050" b="1" dirty="0">
                <a:latin typeface="BIZ UDPゴシック" panose="020B0400000000000000" pitchFamily="50" charset="-128"/>
                <a:ea typeface="BIZ UDPゴシック" panose="020B0400000000000000" pitchFamily="50" charset="-128"/>
              </a:rPr>
              <a:t>、</a:t>
            </a:r>
            <a:r>
              <a:rPr kumimoji="1" lang="en-US" altLang="ja-JP" sz="1050" b="1" dirty="0">
                <a:latin typeface="BIZ UDPゴシック" panose="020B0400000000000000" pitchFamily="50" charset="-128"/>
                <a:ea typeface="BIZ UDPゴシック" panose="020B0400000000000000" pitchFamily="50" charset="-128"/>
              </a:rPr>
              <a:t>Softbank</a:t>
            </a:r>
            <a:r>
              <a:rPr kumimoji="1" lang="ja-JP" altLang="en-US" sz="1050" b="1" dirty="0">
                <a:latin typeface="BIZ UDPゴシック" panose="020B0400000000000000" pitchFamily="50" charset="-128"/>
                <a:ea typeface="BIZ UDPゴシック" panose="020B0400000000000000" pitchFamily="50" charset="-128"/>
              </a:rPr>
              <a:t>などのキャリアメールは不可）</a:t>
            </a:r>
            <a:endParaRPr kumimoji="1" lang="en-US" altLang="ja-JP" sz="1050" b="1"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1" lang="en-US" altLang="ja-JP" sz="600" b="1" dirty="0">
              <a:latin typeface="BIZ UDPゴシック" panose="020B0400000000000000" pitchFamily="50" charset="-128"/>
              <a:ea typeface="BIZ UDPゴシック" panose="020B0400000000000000" pitchFamily="50" charset="-128"/>
            </a:endParaRPr>
          </a:p>
          <a:p>
            <a:r>
              <a:rPr kumimoji="1" lang="ja-JP" altLang="en-US" sz="85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お申込メールを受信後</a:t>
            </a:r>
            <a:r>
              <a:rPr kumimoji="1" lang="en-US" altLang="ja-JP" sz="900" dirty="0">
                <a:latin typeface="BIZ UDPゴシック" panose="020B0400000000000000" pitchFamily="50" charset="-128"/>
                <a:ea typeface="BIZ UDPゴシック" panose="020B0400000000000000" pitchFamily="50" charset="-128"/>
              </a:rPr>
              <a:t>10</a:t>
            </a:r>
            <a:r>
              <a:rPr kumimoji="1" lang="ja-JP" altLang="en-US" sz="900" dirty="0">
                <a:latin typeface="BIZ UDPゴシック" panose="020B0400000000000000" pitchFamily="50" charset="-128"/>
                <a:ea typeface="BIZ UDPゴシック" panose="020B0400000000000000" pitchFamily="50" charset="-128"/>
              </a:rPr>
              <a:t>日以内（土日祝除く）に申込受付完了メールを返信いたします。</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受付完了メールが届かない場合はお手数ですがご連絡ください。</a:t>
            </a:r>
            <a:endParaRPr kumimoji="1" lang="en-US" altLang="ja-JP" sz="900" dirty="0">
              <a:latin typeface="BIZ UDPゴシック" panose="020B0400000000000000" pitchFamily="50" charset="-128"/>
              <a:ea typeface="BIZ UDPゴシック" panose="020B0400000000000000" pitchFamily="50" charset="-128"/>
            </a:endParaRPr>
          </a:p>
          <a:p>
            <a:pPr>
              <a:lnSpc>
                <a:spcPts val="600"/>
              </a:lnSpc>
            </a:pP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▶受講可否の連絡は申込受付締切後、</a:t>
            </a:r>
            <a:r>
              <a:rPr kumimoji="1" lang="en-US" altLang="ja-JP" sz="900" dirty="0">
                <a:latin typeface="BIZ UDPゴシック" panose="020B0400000000000000" pitchFamily="50" charset="-128"/>
                <a:ea typeface="BIZ UDPゴシック" panose="020B0400000000000000" pitchFamily="50" charset="-128"/>
              </a:rPr>
              <a:t>1</a:t>
            </a:r>
            <a:r>
              <a:rPr kumimoji="1" lang="ja-JP" altLang="en-US" sz="900" dirty="0">
                <a:latin typeface="BIZ UDPゴシック" panose="020B0400000000000000" pitchFamily="50" charset="-128"/>
                <a:ea typeface="BIZ UDPゴシック" panose="020B0400000000000000" pitchFamily="50" charset="-128"/>
              </a:rPr>
              <a:t>週間ほどでご連絡いたします。</a:t>
            </a:r>
            <a:endParaRPr kumimoji="1" lang="en-US" altLang="ja-JP" sz="9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965448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613</TotalTime>
  <Words>725</Words>
  <Application>Microsoft Office PowerPoint</Application>
  <PresentationFormat>A4 210 x 297 mm</PresentationFormat>
  <Paragraphs>65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日本ボバース研究会 日本ボバース研究会</dc:creator>
  <cp:lastModifiedBy>一般ユーザー</cp:lastModifiedBy>
  <cp:revision>18</cp:revision>
  <cp:lastPrinted>2022-06-16T04:40:50Z</cp:lastPrinted>
  <dcterms:created xsi:type="dcterms:W3CDTF">2022-05-18T03:24:47Z</dcterms:created>
  <dcterms:modified xsi:type="dcterms:W3CDTF">2024-07-29T23:16:26Z</dcterms:modified>
</cp:coreProperties>
</file>